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90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83" r:id="rId10"/>
    <p:sldId id="284" r:id="rId11"/>
    <p:sldId id="285" r:id="rId12"/>
    <p:sldId id="286" r:id="rId13"/>
    <p:sldId id="287" r:id="rId14"/>
    <p:sldId id="291" r:id="rId15"/>
    <p:sldId id="292" r:id="rId16"/>
    <p:sldId id="293" r:id="rId17"/>
    <p:sldId id="288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2" autoAdjust="0"/>
    <p:restoredTop sz="83589" autoAdjust="0"/>
  </p:normalViewPr>
  <p:slideViewPr>
    <p:cSldViewPr snapToGrid="0">
      <p:cViewPr varScale="1">
        <p:scale>
          <a:sx n="73" d="100"/>
          <a:sy n="73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7A48D-BBE2-45F3-81B6-5161536FB63C}" type="datetimeFigureOut">
              <a:rPr lang="zh-CN" altLang="en-US" smtClean="0"/>
              <a:t>2019/2/27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45665-9018-41D9-95DB-D2F6BE7E2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19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424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7F51C-D7E4-42FC-BF80-E5ED225DBE7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86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7F51C-D7E4-42FC-BF80-E5ED225DBE7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606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68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7F51C-D7E4-42FC-BF80-E5ED225DBE7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given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64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21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48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en-US" altLang="zh-CN" baseline="0" dirty="0"/>
              <a:t> . Last</a:t>
            </a:r>
          </a:p>
          <a:p>
            <a:r>
              <a:rPr lang="en-US" altLang="zh-CN" baseline="0" dirty="0"/>
              <a:t>We </a:t>
            </a:r>
            <a:r>
              <a:rPr lang="en-US" altLang="zh-CN" baseline="0" dirty="0" err="1"/>
              <a:t>didn</a:t>
            </a:r>
            <a:r>
              <a:rPr lang="mr-IN" altLang="zh-CN" baseline="0" dirty="0"/>
              <a:t>’</a:t>
            </a:r>
            <a:r>
              <a:rPr lang="en-US" altLang="zh-CN" baseline="0" dirty="0"/>
              <a:t>t use the hierarchical recurrent networks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313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14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 err="1"/>
              <a:t>simplied</a:t>
            </a:r>
            <a:r>
              <a:rPr lang="en-US" dirty="0"/>
              <a:t> version of memory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854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809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0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0687-974D-6848-A57C-0E95A29EE7FC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09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B518-FDB3-BA47-8784-5AF4DAC3A947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33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3CA2-DE32-9848-8041-B81E5B0D9742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01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6BE0-712C-E248-96EA-72D9A8B0B781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80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7A0D3-03F7-EC4A-9705-CA7AD6CB07F0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83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6EB1-653B-814C-B05E-E86216AEFD90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80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14EF-5071-D345-BA18-06017193AD4B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98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0307-EBCF-BE40-ACB5-8AFFCD7AF62D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13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8CD7-DF50-EF4B-8DF0-9D1503C3D12E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38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0C15-54EC-6346-80A2-02E75AB3DBC3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BFA6-38C6-224D-94D1-853AB28AE615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1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4B61B-03AB-3040-AA77-BF313160E756}" type="datetime1">
              <a:rPr lang="en-SG" altLang="zh-CN" smtClean="0"/>
              <a:t>27/2/19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39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8ED313-96FF-D145-B0D6-99FBD746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489" y="5327114"/>
            <a:ext cx="1242752" cy="12427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2259" y="1246649"/>
            <a:ext cx="11272058" cy="1032087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Stacked Co-Attention for VisDial1.0</a:t>
            </a:r>
            <a:endParaRPr lang="zh-CN" alt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49595-3C77-D74C-A2C2-D323B794F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31" y="2523971"/>
            <a:ext cx="1362940" cy="17484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BDEA5-FDB2-8D46-B513-18B88D3C8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96" y="2528123"/>
            <a:ext cx="1201075" cy="16811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07EC3-804D-624F-ADCF-4A476F463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31" y="2443914"/>
            <a:ext cx="1233055" cy="18495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99E852-4FBE-EF4C-9F89-28D54222CC8B}"/>
              </a:ext>
            </a:extLst>
          </p:cNvPr>
          <p:cNvSpPr txBox="1"/>
          <p:nvPr/>
        </p:nvSpPr>
        <p:spPr>
          <a:xfrm>
            <a:off x="1613701" y="4285927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Tianhao</a:t>
            </a:r>
            <a:r>
              <a:rPr lang="en-US" dirty="0"/>
              <a:t> Yang</a:t>
            </a:r>
          </a:p>
          <a:p>
            <a:r>
              <a:rPr lang="en-US" dirty="0"/>
              <a:t>      USTC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981AF-9EDB-B64B-9742-F0E6B369839C}"/>
              </a:ext>
            </a:extLst>
          </p:cNvPr>
          <p:cNvSpPr txBox="1"/>
          <p:nvPr/>
        </p:nvSpPr>
        <p:spPr>
          <a:xfrm>
            <a:off x="4891678" y="4272389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Zheng-Jun </a:t>
            </a:r>
            <a:r>
              <a:rPr lang="en-US" dirty="0" err="1"/>
              <a:t>Zha</a:t>
            </a:r>
            <a:endParaRPr lang="en-US" dirty="0"/>
          </a:p>
          <a:p>
            <a:pPr algn="ctr"/>
            <a:r>
              <a:rPr lang="en-US" dirty="0"/>
              <a:t>USTC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E9238-0A6E-3543-8577-EA0BC9EEEDC4}"/>
              </a:ext>
            </a:extLst>
          </p:cNvPr>
          <p:cNvSpPr txBox="1"/>
          <p:nvPr/>
        </p:nvSpPr>
        <p:spPr>
          <a:xfrm>
            <a:off x="7291616" y="4253150"/>
            <a:ext cx="3826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Hanwang Zhang</a:t>
            </a:r>
          </a:p>
          <a:p>
            <a:pPr algn="ctr"/>
            <a:r>
              <a:rPr lang="en-US" dirty="0"/>
              <a:t>NTU</a:t>
            </a:r>
          </a:p>
          <a:p>
            <a:pPr algn="ctr"/>
            <a:r>
              <a:rPr lang="en-US" dirty="0"/>
              <a:t>Alibaba-NTU Joint Research 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C73D1-9784-5343-8131-9A04D206B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0043" y="5426968"/>
            <a:ext cx="1063105" cy="10631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4D4DEB-0461-114C-84BD-5DB7D32A0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855" y="5426968"/>
            <a:ext cx="1063105" cy="1063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CC6E1F-B080-9344-B1F6-BFAA5BE78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3742" y="5615697"/>
            <a:ext cx="1372203" cy="681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58CA99-E561-374F-84EC-4C789FA65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3482" y="0"/>
            <a:ext cx="6058876" cy="1336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FC103D-09F3-214B-9479-C1A2C01871F3}"/>
              </a:ext>
            </a:extLst>
          </p:cNvPr>
          <p:cNvSpPr txBox="1"/>
          <p:nvPr/>
        </p:nvSpPr>
        <p:spPr>
          <a:xfrm>
            <a:off x="7724699" y="285819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SiVL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13683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4072574" y="4019874"/>
            <a:ext cx="3766865" cy="13701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20535" y="1647969"/>
            <a:ext cx="3766865" cy="13701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034" y="152862"/>
            <a:ext cx="10515600" cy="1325563"/>
          </a:xfrm>
        </p:spPr>
        <p:txBody>
          <a:bodyPr/>
          <a:lstStyle/>
          <a:p>
            <a:r>
              <a:rPr lang="en-US" altLang="zh-CN" dirty="0"/>
              <a:t>Stacked Co-Attention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613418" y="2543894"/>
            <a:ext cx="1004157" cy="1553919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98033" y="2656092"/>
            <a:ext cx="834928" cy="443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Att</a:t>
            </a:r>
            <a:r>
              <a:rPr lang="en-US" altLang="zh-CN" dirty="0">
                <a:solidFill>
                  <a:schemeClr val="tx1"/>
                </a:solidFill>
              </a:rPr>
              <a:t>-Q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98033" y="3099267"/>
            <a:ext cx="834928" cy="443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Att</a:t>
            </a:r>
            <a:r>
              <a:rPr lang="en-US" altLang="zh-CN" dirty="0">
                <a:solidFill>
                  <a:schemeClr val="tx1"/>
                </a:solidFill>
              </a:rPr>
              <a:t>-H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98033" y="3534713"/>
            <a:ext cx="834928" cy="443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Att</a:t>
            </a:r>
            <a:r>
              <a:rPr lang="en-US" altLang="zh-CN" dirty="0">
                <a:solidFill>
                  <a:schemeClr val="tx1"/>
                </a:solidFill>
              </a:rPr>
              <a:t>-V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8863" y="4244057"/>
            <a:ext cx="1253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Att</a:t>
            </a:r>
            <a:r>
              <a:rPr lang="en-US" altLang="zh-CN" sz="1600" b="1" dirty="0"/>
              <a:t> Block </a:t>
            </a:r>
            <a:r>
              <a:rPr lang="en-US" altLang="zh-CN" sz="1600" b="1" i="1" dirty="0">
                <a:latin typeface="Book Antiqua" panose="02040602050305030304" pitchFamily="18" charset="0"/>
              </a:rPr>
              <a:t>l</a:t>
            </a:r>
            <a:endParaRPr lang="zh-CN" altLang="en-US" sz="1600" b="1" i="1" dirty="0">
              <a:latin typeface="Book Antiqua" panose="0204060205030503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101738" y="1647969"/>
            <a:ext cx="3878690" cy="1350458"/>
            <a:chOff x="6231239" y="2174562"/>
            <a:chExt cx="3878690" cy="1350458"/>
          </a:xfrm>
        </p:grpSpPr>
        <p:grpSp>
          <p:nvGrpSpPr>
            <p:cNvPr id="13" name="组合 12"/>
            <p:cNvGrpSpPr/>
            <p:nvPr/>
          </p:nvGrpSpPr>
          <p:grpSpPr>
            <a:xfrm>
              <a:off x="6231239" y="2543894"/>
              <a:ext cx="2438040" cy="981126"/>
              <a:chOff x="6231239" y="2543894"/>
              <a:chExt cx="2438040" cy="9811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6231239" y="2543894"/>
                    <a:ext cx="2438040" cy="4049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1239" y="2543894"/>
                    <a:ext cx="2438040" cy="40498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56061" r="-25500" b="-2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/>
                  <p:cNvSpPr/>
                  <p:nvPr/>
                </p:nvSpPr>
                <p:spPr>
                  <a:xfrm>
                    <a:off x="6231239" y="2865737"/>
                    <a:ext cx="1793376" cy="6592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" name="矩形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1239" y="2865737"/>
                    <a:ext cx="1793376" cy="65928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6231239" y="2174562"/>
                  <a:ext cx="3878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239" y="2174562"/>
                  <a:ext cx="387869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19672" r="-12579" b="-1836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/>
          <p:cNvGrpSpPr/>
          <p:nvPr/>
        </p:nvGrpSpPr>
        <p:grpSpPr>
          <a:xfrm>
            <a:off x="8174170" y="3085871"/>
            <a:ext cx="3766865" cy="1370168"/>
            <a:chOff x="8788213" y="3057749"/>
            <a:chExt cx="3766865" cy="1370168"/>
          </a:xfrm>
        </p:grpSpPr>
        <p:sp>
          <p:nvSpPr>
            <p:cNvPr id="37" name="矩形 36"/>
            <p:cNvSpPr/>
            <p:nvPr/>
          </p:nvSpPr>
          <p:spPr>
            <a:xfrm>
              <a:off x="8788213" y="3057749"/>
              <a:ext cx="3766865" cy="13701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818004" y="3071145"/>
              <a:ext cx="3665683" cy="1330971"/>
              <a:chOff x="6231239" y="3816628"/>
              <a:chExt cx="3665683" cy="13309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6231239" y="3816628"/>
                    <a:ext cx="366568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1239" y="3816628"/>
                    <a:ext cx="366568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9672" r="-13311" b="-18360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/>
                  <p:cNvSpPr/>
                  <p:nvPr/>
                </p:nvSpPr>
                <p:spPr>
                  <a:xfrm>
                    <a:off x="6231239" y="4190279"/>
                    <a:ext cx="2335063" cy="4049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igmoid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矩形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1239" y="4190279"/>
                    <a:ext cx="2335063" cy="40498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56061" r="-26632" b="-2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/>
                  <p:cNvSpPr/>
                  <p:nvPr/>
                </p:nvSpPr>
                <p:spPr>
                  <a:xfrm>
                    <a:off x="6276117" y="4488316"/>
                    <a:ext cx="1808764" cy="6592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矩形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6117" y="4488316"/>
                    <a:ext cx="1808764" cy="65928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" name="组合 19"/>
          <p:cNvGrpSpPr/>
          <p:nvPr/>
        </p:nvGrpSpPr>
        <p:grpSpPr>
          <a:xfrm>
            <a:off x="4075658" y="4039666"/>
            <a:ext cx="3404906" cy="1330971"/>
            <a:chOff x="6231239" y="3816628"/>
            <a:chExt cx="3404906" cy="1330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6231239" y="3816628"/>
                  <a:ext cx="3404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239" y="3816628"/>
                  <a:ext cx="3404906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21667" r="-14516" b="-18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6231239" y="4190279"/>
                  <a:ext cx="2403478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𝑠𝑜𝑓𝑡𝑚𝑎𝑥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239" y="4190279"/>
                  <a:ext cx="2403478" cy="404983"/>
                </a:xfrm>
                <a:prstGeom prst="rect">
                  <a:avLst/>
                </a:prstGeom>
                <a:blipFill>
                  <a:blip r:embed="rId9"/>
                  <a:stretch>
                    <a:fillRect t="-156061" r="-25888" b="-2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6276117" y="4488316"/>
                  <a:ext cx="1797863" cy="6592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6117" y="4488316"/>
                  <a:ext cx="1797863" cy="6592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直接连接符 30"/>
          <p:cNvCxnSpPr>
            <a:stCxn id="5" idx="3"/>
            <a:endCxn id="24" idx="1"/>
          </p:cNvCxnSpPr>
          <p:nvPr/>
        </p:nvCxnSpPr>
        <p:spPr>
          <a:xfrm flipV="1">
            <a:off x="2532961" y="2369992"/>
            <a:ext cx="1539613" cy="507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6" idx="3"/>
          </p:cNvCxnSpPr>
          <p:nvPr/>
        </p:nvCxnSpPr>
        <p:spPr>
          <a:xfrm flipV="1">
            <a:off x="2532961" y="3285067"/>
            <a:ext cx="5671000" cy="35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7" idx="3"/>
            <a:endCxn id="28" idx="1"/>
          </p:cNvCxnSpPr>
          <p:nvPr/>
        </p:nvCxnSpPr>
        <p:spPr>
          <a:xfrm>
            <a:off x="2532961" y="3756301"/>
            <a:ext cx="1542697" cy="913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20535" y="1279038"/>
            <a:ext cx="3766865" cy="3689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658092" y="1259328"/>
                <a:ext cx="2315634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092" y="1259328"/>
                <a:ext cx="2315634" cy="410497"/>
              </a:xfrm>
              <a:prstGeom prst="rect">
                <a:avLst/>
              </a:prstGeom>
              <a:blipFill>
                <a:blip r:embed="rId11"/>
                <a:stretch>
                  <a:fillRect t="-153731" r="-27105" b="-228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832876" y="2693013"/>
                <a:ext cx="2195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876" y="2693013"/>
                <a:ext cx="2195473" cy="369332"/>
              </a:xfrm>
              <a:prstGeom prst="rect">
                <a:avLst/>
              </a:prstGeom>
              <a:blipFill>
                <a:blip r:embed="rId12"/>
                <a:stretch>
                  <a:fillRect t="-121667" r="-20833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8174169" y="2712621"/>
            <a:ext cx="3766865" cy="3689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4890560" y="3643281"/>
                <a:ext cx="18506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560" y="3643281"/>
                <a:ext cx="1850698" cy="369332"/>
              </a:xfrm>
              <a:prstGeom prst="rect">
                <a:avLst/>
              </a:prstGeom>
              <a:blipFill>
                <a:blip r:embed="rId13"/>
                <a:stretch>
                  <a:fillRect t="-121667" r="-26974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/>
          <p:cNvSpPr/>
          <p:nvPr/>
        </p:nvSpPr>
        <p:spPr>
          <a:xfrm>
            <a:off x="4072574" y="3639836"/>
            <a:ext cx="3766865" cy="3689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11015" y="5615714"/>
            <a:ext cx="11658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Q. Wu, P. Wang, C. Shen, I. Reid, and A. </a:t>
            </a:r>
            <a:r>
              <a:rPr lang="en-US" altLang="zh-CN" dirty="0" err="1"/>
              <a:t>Hengel</a:t>
            </a:r>
            <a:r>
              <a:rPr lang="en-US" altLang="zh-CN" dirty="0"/>
              <a:t>. Are You Talking to Me? Reasoned Visual Dialog Generation through Adversarial Learning. In </a:t>
            </a:r>
            <a:r>
              <a:rPr lang="en-US" altLang="zh-CN" i="1" dirty="0">
                <a:latin typeface="Book Antiqua" panose="02040602050305030304" pitchFamily="18" charset="0"/>
              </a:rPr>
              <a:t>CVPR 2018</a:t>
            </a:r>
            <a:r>
              <a:rPr lang="en-US" altLang="zh-CN" dirty="0">
                <a:latin typeface="+mn-ea"/>
              </a:rPr>
              <a:t>.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Yan Zhang, Jonathon Hare, Adam </a:t>
            </a:r>
            <a:r>
              <a:rPr lang="en-US" altLang="zh-CN" dirty="0" err="1"/>
              <a:t>Prügel</a:t>
            </a:r>
            <a:r>
              <a:rPr lang="en-US" altLang="zh-CN" dirty="0"/>
              <a:t>-Bennett. Learning to Count Objects in Natural Images for Visual Question Answering. In ICLR 2018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237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2"/>
          <a:stretch/>
        </p:blipFill>
        <p:spPr>
          <a:xfrm>
            <a:off x="2892018" y="397031"/>
            <a:ext cx="5960271" cy="3772786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1484017" y="4479759"/>
            <a:ext cx="4197433" cy="1149161"/>
            <a:chOff x="2246952" y="4518630"/>
            <a:chExt cx="4197433" cy="1149161"/>
          </a:xfrm>
        </p:grpSpPr>
        <p:grpSp>
          <p:nvGrpSpPr>
            <p:cNvPr id="46" name="组合 45"/>
            <p:cNvGrpSpPr/>
            <p:nvPr/>
          </p:nvGrpSpPr>
          <p:grpSpPr>
            <a:xfrm>
              <a:off x="2246952" y="4518630"/>
              <a:ext cx="2363149" cy="1149161"/>
              <a:chOff x="2246952" y="4518630"/>
              <a:chExt cx="2363149" cy="11491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/>
                  <p:cNvSpPr/>
                  <p:nvPr/>
                </p:nvSpPr>
                <p:spPr>
                  <a:xfrm>
                    <a:off x="2301969" y="4518630"/>
                    <a:ext cx="2308132" cy="3907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2" name="矩形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1969" y="4518630"/>
                    <a:ext cx="2308132" cy="39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矩形 43"/>
                  <p:cNvSpPr/>
                  <p:nvPr/>
                </p:nvSpPr>
                <p:spPr>
                  <a:xfrm>
                    <a:off x="2246952" y="4929127"/>
                    <a:ext cx="219547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矩形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6952" y="4929127"/>
                    <a:ext cx="219547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9672" r="-20776" b="-18360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矩形 44"/>
                  <p:cNvSpPr/>
                  <p:nvPr/>
                </p:nvSpPr>
                <p:spPr>
                  <a:xfrm>
                    <a:off x="2301969" y="5298459"/>
                    <a:ext cx="185069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5" name="矩形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1969" y="5298459"/>
                    <a:ext cx="185069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9672" r="-26974" b="-18360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组合 46"/>
            <p:cNvGrpSpPr/>
            <p:nvPr/>
          </p:nvGrpSpPr>
          <p:grpSpPr>
            <a:xfrm>
              <a:off x="4610101" y="4518630"/>
              <a:ext cx="1834284" cy="1149161"/>
              <a:chOff x="2246952" y="4518630"/>
              <a:chExt cx="1834284" cy="11491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矩形 47"/>
                  <p:cNvSpPr/>
                  <p:nvPr/>
                </p:nvSpPr>
                <p:spPr>
                  <a:xfrm>
                    <a:off x="2301969" y="4518630"/>
                    <a:ext cx="1757789" cy="3907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,0, 0)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8" name="矩形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1969" y="4518630"/>
                    <a:ext cx="1757789" cy="3907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/>
                  <p:cNvSpPr/>
                  <p:nvPr/>
                </p:nvSpPr>
                <p:spPr>
                  <a:xfrm>
                    <a:off x="2246952" y="4929127"/>
                    <a:ext cx="183428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,0, 0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9" name="矩形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6952" y="4929127"/>
                    <a:ext cx="183428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19672" r="-26910" b="-18360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矩形 49"/>
                  <p:cNvSpPr/>
                  <p:nvPr/>
                </p:nvSpPr>
                <p:spPr>
                  <a:xfrm>
                    <a:off x="2263206" y="5298459"/>
                    <a:ext cx="180177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,0, 0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0" name="矩形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3206" y="5298459"/>
                    <a:ext cx="180177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19672" r="-26102" b="-18360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7" name="组合 56"/>
          <p:cNvGrpSpPr/>
          <p:nvPr/>
        </p:nvGrpSpPr>
        <p:grpSpPr>
          <a:xfrm>
            <a:off x="933491" y="2283424"/>
            <a:ext cx="1253266" cy="2038717"/>
            <a:chOff x="1488863" y="2543894"/>
            <a:chExt cx="1253266" cy="2038717"/>
          </a:xfrm>
        </p:grpSpPr>
        <p:sp>
          <p:nvSpPr>
            <p:cNvPr id="52" name="圆角矩形 51"/>
            <p:cNvSpPr/>
            <p:nvPr/>
          </p:nvSpPr>
          <p:spPr>
            <a:xfrm>
              <a:off x="1613418" y="2543894"/>
              <a:ext cx="1004157" cy="1553919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698033" y="2656092"/>
              <a:ext cx="834928" cy="4431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Att</a:t>
              </a:r>
              <a:r>
                <a:rPr lang="en-US" altLang="zh-CN" dirty="0">
                  <a:solidFill>
                    <a:schemeClr val="tx1"/>
                  </a:solidFill>
                </a:rPr>
                <a:t>-Q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698033" y="3099267"/>
              <a:ext cx="834928" cy="4431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Att</a:t>
              </a:r>
              <a:r>
                <a:rPr lang="en-US" altLang="zh-CN" dirty="0">
                  <a:solidFill>
                    <a:schemeClr val="tx1"/>
                  </a:solidFill>
                </a:rPr>
                <a:t>-H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98033" y="3534713"/>
              <a:ext cx="834928" cy="4431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Att</a:t>
              </a:r>
              <a:r>
                <a:rPr lang="en-US" altLang="zh-CN" dirty="0">
                  <a:solidFill>
                    <a:schemeClr val="tx1"/>
                  </a:solidFill>
                </a:rPr>
                <a:t>-V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488863" y="4244057"/>
              <a:ext cx="125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 </a:t>
              </a:r>
              <a:r>
                <a:rPr lang="en-US" altLang="zh-CN" sz="1600" b="1" dirty="0" err="1"/>
                <a:t>Att</a:t>
              </a:r>
              <a:r>
                <a:rPr lang="en-US" altLang="zh-CN" sz="1600" b="1" dirty="0"/>
                <a:t> Block </a:t>
              </a:r>
              <a:r>
                <a:rPr lang="en-US" altLang="zh-CN" sz="1600" b="1" i="1" dirty="0">
                  <a:latin typeface="Book Antiqua" panose="02040602050305030304" pitchFamily="18" charset="0"/>
                </a:rPr>
                <a:t>l</a:t>
              </a:r>
              <a:endParaRPr lang="zh-CN" altLang="en-US" sz="1600" b="1" i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672951" y="4422692"/>
            <a:ext cx="1908984" cy="1304460"/>
            <a:chOff x="6353191" y="4675705"/>
            <a:chExt cx="1908984" cy="1304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6353191" y="4675705"/>
                  <a:ext cx="1885901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*(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3191" y="4675705"/>
                  <a:ext cx="1885901" cy="483466"/>
                </a:xfrm>
                <a:prstGeom prst="rect">
                  <a:avLst/>
                </a:prstGeom>
                <a:blipFill>
                  <a:blip r:embed="rId10"/>
                  <a:stretch>
                    <a:fillRect r="-1942" b="-88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6353191" y="5086202"/>
                  <a:ext cx="1908984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*(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3191" y="5086202"/>
                  <a:ext cx="1908984" cy="483466"/>
                </a:xfrm>
                <a:prstGeom prst="rect">
                  <a:avLst/>
                </a:prstGeom>
                <a:blipFill>
                  <a:blip r:embed="rId11"/>
                  <a:stretch>
                    <a:fillRect r="-1917" b="-88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6368700" y="5496699"/>
                  <a:ext cx="1892634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*(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700" y="5496699"/>
                  <a:ext cx="1892634" cy="483466"/>
                </a:xfrm>
                <a:prstGeom prst="rect">
                  <a:avLst/>
                </a:prstGeom>
                <a:blipFill>
                  <a:blip r:embed="rId12"/>
                  <a:stretch>
                    <a:fillRect r="-1929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1560124" y="4422692"/>
            <a:ext cx="4189937" cy="1304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>
            <a:endCxn id="52" idx="3"/>
          </p:cNvCxnSpPr>
          <p:nvPr/>
        </p:nvCxnSpPr>
        <p:spPr>
          <a:xfrm flipH="1" flipV="1">
            <a:off x="2062203" y="3060384"/>
            <a:ext cx="1537416" cy="13211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6595857" y="4417047"/>
            <a:ext cx="2077840" cy="13101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9422042" y="2666512"/>
            <a:ext cx="1460898" cy="1050906"/>
            <a:chOff x="9281796" y="2009477"/>
            <a:chExt cx="1460898" cy="1050906"/>
          </a:xfrm>
        </p:grpSpPr>
        <p:sp>
          <p:nvSpPr>
            <p:cNvPr id="67" name="椭圆 66"/>
            <p:cNvSpPr/>
            <p:nvPr/>
          </p:nvSpPr>
          <p:spPr>
            <a:xfrm>
              <a:off x="9805752" y="2505114"/>
              <a:ext cx="412987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10218739" y="2699120"/>
              <a:ext cx="3562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>
              <a:off x="9449509" y="2699120"/>
              <a:ext cx="3562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endCxn id="67" idx="0"/>
            </p:cNvCxnSpPr>
            <p:nvPr/>
          </p:nvCxnSpPr>
          <p:spPr>
            <a:xfrm>
              <a:off x="10012245" y="2148560"/>
              <a:ext cx="1" cy="3565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圆角矩形 73"/>
            <p:cNvSpPr/>
            <p:nvPr/>
          </p:nvSpPr>
          <p:spPr>
            <a:xfrm>
              <a:off x="9281796" y="2009477"/>
              <a:ext cx="1460898" cy="1050906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6" name="直接连接符 75"/>
          <p:cNvCxnSpPr>
            <a:stCxn id="65" idx="0"/>
            <a:endCxn id="74" idx="1"/>
          </p:cNvCxnSpPr>
          <p:nvPr/>
        </p:nvCxnSpPr>
        <p:spPr>
          <a:xfrm flipV="1">
            <a:off x="7634777" y="3191965"/>
            <a:ext cx="1787265" cy="12250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8750791" y="5176051"/>
                <a:ext cx="1301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=(1,2,3)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791" y="5176051"/>
                <a:ext cx="130125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673697" y="386105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Simplified Memory Networks!</a:t>
            </a:r>
            <a:endParaRPr lang="en-US" dirty="0"/>
          </a:p>
        </p:txBody>
      </p:sp>
      <p:sp>
        <p:nvSpPr>
          <p:cNvPr id="37" name="矩形 53"/>
          <p:cNvSpPr/>
          <p:nvPr/>
        </p:nvSpPr>
        <p:spPr>
          <a:xfrm>
            <a:off x="324360" y="6171542"/>
            <a:ext cx="11543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Paul </a:t>
            </a:r>
            <a:r>
              <a:rPr lang="en-US" altLang="zh-CN" dirty="0" err="1"/>
              <a:t>Hongsuck</a:t>
            </a:r>
            <a:r>
              <a:rPr lang="en-US" altLang="zh-CN" dirty="0"/>
              <a:t> </a:t>
            </a:r>
            <a:r>
              <a:rPr lang="en-US" altLang="zh-CN" dirty="0" err="1"/>
              <a:t>Seo</a:t>
            </a:r>
            <a:r>
              <a:rPr lang="en-US" altLang="zh-CN" dirty="0"/>
              <a:t>, Andreas </a:t>
            </a:r>
            <a:r>
              <a:rPr lang="en-US" altLang="zh-CN" dirty="0" err="1"/>
              <a:t>Lehrmann</a:t>
            </a:r>
            <a:r>
              <a:rPr lang="en-US" altLang="zh-CN" dirty="0"/>
              <a:t>, </a:t>
            </a:r>
            <a:r>
              <a:rPr lang="en-US" altLang="zh-CN" dirty="0" err="1"/>
              <a:t>Bohyung</a:t>
            </a:r>
            <a:r>
              <a:rPr lang="en-US" altLang="zh-CN" dirty="0"/>
              <a:t> Han, Leonid </a:t>
            </a:r>
            <a:r>
              <a:rPr lang="en-US" altLang="zh-CN" dirty="0" err="1"/>
              <a:t>Sigal</a:t>
            </a:r>
            <a:r>
              <a:rPr lang="en-US" altLang="zh-CN" dirty="0"/>
              <a:t>. Visual Reference Resolution using Attention Memory for Visual Dialog. In </a:t>
            </a:r>
            <a:r>
              <a:rPr lang="en-US" altLang="zh-CN" i="1" dirty="0">
                <a:latin typeface="Book Antiqua" panose="02040602050305030304" pitchFamily="18" charset="0"/>
              </a:rPr>
              <a:t>NIPS 2017</a:t>
            </a:r>
            <a:r>
              <a:rPr lang="en-US" altLang="zh-CN" dirty="0">
                <a:latin typeface="+mn-ea"/>
              </a:rPr>
              <a:t>.</a:t>
            </a:r>
            <a:r>
              <a:rPr lang="en-US" altLang="zh-C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87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Loss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217086" y="1781575"/>
            <a:ext cx="2648078" cy="20218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Book Antiqua" panose="02040602050305030304" pitchFamily="18" charset="0"/>
              </a:rPr>
              <a:t>Discriminative Decoder</a:t>
            </a:r>
            <a:endParaRPr lang="zh-CN" altLang="en-US" sz="24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353030"/>
              </p:ext>
            </p:extLst>
          </p:nvPr>
        </p:nvGraphicFramePr>
        <p:xfrm>
          <a:off x="6380541" y="1878115"/>
          <a:ext cx="273821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853">
                  <a:extLst>
                    <a:ext uri="{9D8B030D-6E8A-4147-A177-3AD203B41FA5}">
                      <a16:colId xmlns:a16="http://schemas.microsoft.com/office/drawing/2014/main" val="1098784748"/>
                    </a:ext>
                  </a:extLst>
                </a:gridCol>
                <a:gridCol w="768360">
                  <a:extLst>
                    <a:ext uri="{9D8B030D-6E8A-4147-A177-3AD203B41FA5}">
                      <a16:colId xmlns:a16="http://schemas.microsoft.com/office/drawing/2014/main" val="3815928808"/>
                    </a:ext>
                  </a:extLst>
                </a:gridCol>
              </a:tblGrid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Option Answers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4869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</a:t>
                      </a:r>
                      <a:r>
                        <a:rPr lang="en-US" altLang="zh-CN" baseline="0" dirty="0"/>
                        <a:t>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22960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808405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38116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 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69176"/>
                  </a:ext>
                </a:extLst>
              </a:tr>
            </a:tbl>
          </a:graphicData>
        </a:graphic>
      </p:graphicFrame>
      <p:sp>
        <p:nvSpPr>
          <p:cNvPr id="6" name="右箭头 5"/>
          <p:cNvSpPr/>
          <p:nvPr/>
        </p:nvSpPr>
        <p:spPr>
          <a:xfrm>
            <a:off x="4427235" y="2367342"/>
            <a:ext cx="1391234" cy="751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Ranking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473047" y="2367342"/>
            <a:ext cx="484094" cy="13984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73047" y="2743201"/>
            <a:ext cx="384852" cy="1234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473047" y="3426774"/>
            <a:ext cx="115581" cy="1242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564736" y="2607849"/>
            <a:ext cx="97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stCxn id="10" idx="1"/>
            <a:endCxn id="5" idx="3"/>
          </p:cNvCxnSpPr>
          <p:nvPr/>
        </p:nvCxnSpPr>
        <p:spPr>
          <a:xfrm flipH="1">
            <a:off x="9118754" y="2792515"/>
            <a:ext cx="4459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400648" y="4268622"/>
                <a:ext cx="4898969" cy="659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oss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ex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fName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𝑠𝑐𝑜𝑟𝑒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𝑠𝑐𝑜𝑟𝑒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48" y="4268622"/>
                <a:ext cx="4898969" cy="6592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643467" y="5409408"/>
            <a:ext cx="10938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J. Lu, A Kannan, J. Yang, D. Parikh, and D. </a:t>
            </a:r>
            <a:r>
              <a:rPr lang="en-US" altLang="zh-CN" dirty="0" err="1"/>
              <a:t>Batra</a:t>
            </a:r>
            <a:r>
              <a:rPr lang="en-US" altLang="zh-CN" dirty="0"/>
              <a:t>. Best of Both Worlds: Transferring Knowledge from Discriminative Learning to a Generative Visual Dialog Model. In </a:t>
            </a:r>
            <a:r>
              <a:rPr lang="en-US" altLang="zh-CN" i="1" dirty="0">
                <a:latin typeface="Book Antiqua" panose="02040602050305030304" pitchFamily="18" charset="0"/>
              </a:rPr>
              <a:t>NIPS 2017</a:t>
            </a:r>
            <a:endParaRPr lang="zh-CN" altLang="en-US" i="1" dirty="0">
              <a:latin typeface="Book Antiqua" panose="020406020503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01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Details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b="1" dirty="0">
                    <a:latin typeface="+mn-ea"/>
                  </a:rPr>
                  <a:t>GPU : 1 </a:t>
                </a:r>
                <a:r>
                  <a:rPr lang="en-US" altLang="zh-CN" sz="1800" dirty="0">
                    <a:latin typeface="+mn-ea"/>
                  </a:rPr>
                  <a:t>NVIDIA GTX 1080Ti</a:t>
                </a:r>
              </a:p>
              <a:p>
                <a:r>
                  <a:rPr lang="en-US" altLang="zh-CN" sz="1800" b="1" dirty="0">
                    <a:latin typeface="+mn-ea"/>
                  </a:rPr>
                  <a:t>Time : </a:t>
                </a:r>
                <a:r>
                  <a:rPr lang="en-US" altLang="zh-CN" sz="1800" dirty="0">
                    <a:latin typeface="+mn-ea"/>
                  </a:rPr>
                  <a:t>~2300 seconds/epoch, 25epoch</a:t>
                </a:r>
              </a:p>
              <a:p>
                <a:r>
                  <a:rPr lang="en-US" altLang="zh-CN" sz="1800" b="1" dirty="0">
                    <a:latin typeface="+mn-ea"/>
                  </a:rPr>
                  <a:t>Optimizer : </a:t>
                </a:r>
                <a:r>
                  <a:rPr lang="en-US" altLang="zh-CN" sz="1800" dirty="0">
                    <a:latin typeface="+mn-ea"/>
                  </a:rPr>
                  <a:t>Adam</a:t>
                </a:r>
              </a:p>
              <a:p>
                <a:r>
                  <a:rPr lang="en-US" altLang="zh-CN" sz="1800" b="1" dirty="0">
                    <a:latin typeface="+mn-ea"/>
                  </a:rPr>
                  <a:t>Learning Rate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0" smtClean="0">
                            <a:latin typeface="Cambria Math" charset="0"/>
                          </a:rPr>
                          <m:t>5∗10</m:t>
                        </m:r>
                      </m:e>
                      <m:sup>
                        <m:r>
                          <a:rPr lang="en-US" altLang="zh-CN" sz="1600" b="0" i="0" smtClean="0">
                            <a:latin typeface="Cambria Math" charset="0"/>
                          </a:rPr>
                          <m:t>−4</m:t>
                        </m:r>
                      </m:sup>
                    </m:sSup>
                    <m:r>
                      <a:rPr lang="en-US" altLang="zh-CN" sz="1600" b="0" i="0" smtClean="0">
                        <a:latin typeface="Cambria Math" charset="0"/>
                      </a:rPr>
                      <m:t>  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0" smtClean="0">
                            <a:latin typeface="Cambria Math" charset="0"/>
                          </a:rPr>
                          <m:t>1~20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charset="0"/>
                          </a:rPr>
                          <m:t>epoch</m:t>
                        </m:r>
                      </m:e>
                    </m:d>
                    <m:r>
                      <a:rPr lang="en-US" altLang="zh-CN" sz="1600" b="0" i="0" smtClean="0">
                        <a:latin typeface="Cambria Math" charset="0"/>
                      </a:rPr>
                      <m:t>,  2.5∗ 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CN" altLang="en-US" sz="1800" dirty="0">
                    <a:latin typeface="+mn-ea"/>
                  </a:rPr>
                  <a:t> </a:t>
                </a:r>
                <a:r>
                  <a:rPr lang="en-US" altLang="zh-CN" sz="1800" dirty="0">
                    <a:latin typeface="+mn-ea"/>
                  </a:rPr>
                  <a:t>(20~  epoch)</a:t>
                </a:r>
              </a:p>
              <a:p>
                <a:r>
                  <a:rPr lang="en-US" altLang="zh-CN" sz="1800" b="1" dirty="0">
                    <a:latin typeface="+mn-ea"/>
                  </a:rPr>
                  <a:t>Dropout (keep): 0.5 </a:t>
                </a:r>
                <a:r>
                  <a:rPr lang="en-US" altLang="zh-CN" sz="1800" dirty="0">
                    <a:latin typeface="+mn-ea"/>
                  </a:rPr>
                  <a:t>for each full-connected layer in discriminative decoder; </a:t>
                </a:r>
              </a:p>
              <a:p>
                <a:r>
                  <a:rPr lang="en-US" altLang="zh-CN" sz="1800" dirty="0">
                    <a:latin typeface="+mn-ea"/>
                  </a:rPr>
                  <a:t>                            </a:t>
                </a:r>
                <a:r>
                  <a:rPr lang="en-US" altLang="zh-CN" sz="1800" b="1" dirty="0">
                    <a:latin typeface="+mn-ea"/>
                  </a:rPr>
                  <a:t>0.5</a:t>
                </a:r>
                <a:r>
                  <a:rPr lang="en-US" altLang="zh-CN" sz="1800" dirty="0">
                    <a:latin typeface="+mn-ea"/>
                  </a:rPr>
                  <a:t> for word embedding and in Bi-LSTM</a:t>
                </a:r>
              </a:p>
              <a:p>
                <a:r>
                  <a:rPr lang="en-US" altLang="zh-CN" sz="1800" dirty="0">
                    <a:latin typeface="+mn-ea"/>
                  </a:rPr>
                  <a:t>                            </a:t>
                </a:r>
                <a:r>
                  <a:rPr lang="en-US" altLang="zh-CN" sz="1800" b="1" dirty="0">
                    <a:latin typeface="+mn-ea"/>
                  </a:rPr>
                  <a:t>0.7</a:t>
                </a:r>
                <a:r>
                  <a:rPr lang="en-US" altLang="zh-CN" sz="1800" dirty="0">
                    <a:latin typeface="+mn-ea"/>
                  </a:rPr>
                  <a:t> for </a:t>
                </a:r>
                <a:r>
                  <a:rPr lang="en-US" altLang="zh-CN" sz="1800" dirty="0" err="1">
                    <a:latin typeface="+mn-ea"/>
                  </a:rPr>
                  <a:t>softmax</a:t>
                </a:r>
                <a:r>
                  <a:rPr lang="en-US" altLang="zh-CN" sz="1800" dirty="0">
                    <a:latin typeface="+mn-ea"/>
                  </a:rPr>
                  <a:t>/sigmoid in each </a:t>
                </a:r>
                <a:r>
                  <a:rPr lang="en-US" altLang="zh-CN" sz="1800" dirty="0" err="1">
                    <a:latin typeface="+mn-ea"/>
                  </a:rPr>
                  <a:t>Att</a:t>
                </a:r>
                <a:r>
                  <a:rPr lang="en-US" altLang="zh-CN" sz="1800" dirty="0">
                    <a:latin typeface="+mn-ea"/>
                  </a:rPr>
                  <a:t> Block </a:t>
                </a:r>
              </a:p>
              <a:p>
                <a:r>
                  <a:rPr lang="en-US" altLang="zh-CN" sz="1800" dirty="0">
                    <a:latin typeface="+mn-ea"/>
                  </a:rPr>
                  <a:t>Use </a:t>
                </a:r>
                <a:r>
                  <a:rPr lang="en-US" altLang="zh-CN" sz="1800" b="1" dirty="0">
                    <a:latin typeface="+mn-ea"/>
                  </a:rPr>
                  <a:t>Weight Normalization </a:t>
                </a:r>
                <a:r>
                  <a:rPr lang="en-US" altLang="zh-CN" sz="1800" dirty="0">
                    <a:latin typeface="+mn-ea"/>
                  </a:rPr>
                  <a:t>after</a:t>
                </a:r>
                <a:r>
                  <a:rPr lang="en-US" altLang="zh-CN" sz="1800" b="1" dirty="0">
                    <a:latin typeface="+mn-ea"/>
                  </a:rPr>
                  <a:t> </a:t>
                </a:r>
                <a:r>
                  <a:rPr lang="en-US" altLang="zh-CN" sz="1800" dirty="0">
                    <a:latin typeface="+mn-ea"/>
                  </a:rPr>
                  <a:t>embedding the input features in </a:t>
                </a:r>
                <a:r>
                  <a:rPr lang="en-US" altLang="zh-CN" sz="1800" dirty="0" err="1">
                    <a:latin typeface="+mn-ea"/>
                  </a:rPr>
                  <a:t>Att</a:t>
                </a:r>
                <a:r>
                  <a:rPr lang="en-US" altLang="zh-CN" sz="1800" dirty="0">
                    <a:latin typeface="+mn-ea"/>
                  </a:rPr>
                  <a:t> Blocks</a:t>
                </a:r>
              </a:p>
              <a:p>
                <a:r>
                  <a:rPr lang="en-US" altLang="zh-CN" sz="1800" b="1" dirty="0">
                    <a:latin typeface="+mn-ea"/>
                  </a:rPr>
                  <a:t>Without</a:t>
                </a:r>
                <a:r>
                  <a:rPr lang="en-US" altLang="zh-CN" sz="1800" dirty="0">
                    <a:latin typeface="+mn-ea"/>
                  </a:rPr>
                  <a:t> </a:t>
                </a:r>
                <a:r>
                  <a:rPr lang="en-US" altLang="zh-CN" sz="1800" dirty="0" err="1">
                    <a:latin typeface="+mn-ea"/>
                  </a:rPr>
                  <a:t>pretrained</a:t>
                </a:r>
                <a:r>
                  <a:rPr lang="en-US" altLang="zh-CN" sz="1800" dirty="0">
                    <a:latin typeface="+mn-ea"/>
                  </a:rPr>
                  <a:t> weight (word2vec, glove) for word embedding </a:t>
                </a:r>
              </a:p>
              <a:p>
                <a:r>
                  <a:rPr lang="en-US" altLang="zh-CN" sz="1800" dirty="0">
                    <a:latin typeface="+mn-ea"/>
                  </a:rPr>
                  <a:t>Using </a:t>
                </a:r>
                <a:r>
                  <a:rPr lang="en-US" altLang="zh-CN" sz="1800" b="1" dirty="0">
                    <a:latin typeface="+mn-ea"/>
                  </a:rPr>
                  <a:t>Faster RCNN (</a:t>
                </a:r>
                <a:r>
                  <a:rPr lang="en-US" altLang="zh-CN" sz="1800" b="1" dirty="0" err="1">
                    <a:latin typeface="+mn-ea"/>
                  </a:rPr>
                  <a:t>ResNet</a:t>
                </a:r>
                <a:r>
                  <a:rPr lang="en-US" altLang="zh-CN" sz="1800" b="1" dirty="0">
                    <a:latin typeface="+mn-ea"/>
                  </a:rPr>
                  <a:t> 101) </a:t>
                </a:r>
                <a:r>
                  <a:rPr lang="en-US" altLang="zh-CN" sz="1800" dirty="0" err="1">
                    <a:latin typeface="+mn-ea"/>
                  </a:rPr>
                  <a:t>pretrained</a:t>
                </a:r>
                <a:r>
                  <a:rPr lang="en-US" altLang="zh-CN" sz="1800" dirty="0">
                    <a:latin typeface="+mn-ea"/>
                  </a:rPr>
                  <a:t> on </a:t>
                </a:r>
                <a:r>
                  <a:rPr lang="en-US" altLang="zh-CN" sz="1800" b="1" dirty="0">
                    <a:latin typeface="+mn-ea"/>
                  </a:rPr>
                  <a:t>COCO</a:t>
                </a:r>
                <a:r>
                  <a:rPr lang="en-US" altLang="zh-CN" sz="1800" dirty="0">
                    <a:latin typeface="+mn-ea"/>
                  </a:rPr>
                  <a:t> for extracting image features</a:t>
                </a:r>
                <a:endParaRPr lang="zh-CN" altLang="en-US" sz="18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06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95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on VisDial0.9val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90239"/>
              </p:ext>
            </p:extLst>
          </p:nvPr>
        </p:nvGraphicFramePr>
        <p:xfrm>
          <a:off x="1654632" y="2038800"/>
          <a:ext cx="8423495" cy="2346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8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174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Lu et al. [1]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78.75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87.59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4.81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Wu et al. [2]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743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/>
                        </a:rPr>
                        <a:t>USTC-YTH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64.03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95529" y="5332829"/>
            <a:ext cx="954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J. Lu, A Kannan, J. Yang, D. Parikh, and D. </a:t>
            </a:r>
            <a:r>
              <a:rPr lang="en-US" altLang="zh-CN" dirty="0" err="1"/>
              <a:t>Batra</a:t>
            </a:r>
            <a:r>
              <a:rPr lang="en-US" altLang="zh-CN" dirty="0"/>
              <a:t>. Best of Both Worlds: Transferring Knowledge from Discriminative Learning to a Generative Visual Dialog Model. In </a:t>
            </a:r>
            <a:r>
              <a:rPr lang="en-US" altLang="zh-CN" i="1" dirty="0">
                <a:latin typeface="Book Antiqua" panose="02040602050305030304" pitchFamily="18" charset="0"/>
              </a:rPr>
              <a:t>NIPS 2017</a:t>
            </a:r>
            <a:endParaRPr lang="en-US" altLang="zh-CN" dirty="0"/>
          </a:p>
          <a:p>
            <a:r>
              <a:rPr lang="en-US" altLang="zh-CN" dirty="0"/>
              <a:t>[2] Q. Wu, P. Wang, C. Shen, I. Reid, and A. </a:t>
            </a:r>
            <a:r>
              <a:rPr lang="en-US" altLang="zh-CN" dirty="0" err="1"/>
              <a:t>Hengel</a:t>
            </a:r>
            <a:r>
              <a:rPr lang="en-US" altLang="zh-CN" dirty="0"/>
              <a:t>. Are You Talking to Me? Reasoned Visual Dialog Generation through Adversarial Learning. In </a:t>
            </a:r>
            <a:r>
              <a:rPr lang="en-US" altLang="zh-CN" i="1" dirty="0">
                <a:latin typeface="Book Antiqua" panose="02040602050305030304" pitchFamily="18" charset="0"/>
              </a:rPr>
              <a:t>CVPR 2018</a:t>
            </a:r>
            <a:r>
              <a:rPr lang="en-US" altLang="zh-CN" dirty="0">
                <a:latin typeface="+mn-ea"/>
              </a:rPr>
              <a:t>.</a:t>
            </a:r>
            <a:r>
              <a:rPr lang="en-US" altLang="zh-CN" dirty="0"/>
              <a:t>   </a:t>
            </a:r>
            <a:endParaRPr lang="zh-CN" altLang="en-US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94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on VisDial1.0val (our implementation)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57638"/>
              </p:ext>
            </p:extLst>
          </p:nvPr>
        </p:nvGraphicFramePr>
        <p:xfrm>
          <a:off x="1801587" y="2038800"/>
          <a:ext cx="8423495" cy="2346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8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174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Lu et al. [1]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61.94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78.70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4.63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Wu et al. [2]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</a:t>
                      </a:r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78.99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743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/>
                        </a:rPr>
                        <a:t>USTC-YTH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79.60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31229" y="5200299"/>
            <a:ext cx="9274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J. Lu, A Kannan, J. Yang, D. Parikh, and D. </a:t>
            </a:r>
            <a:r>
              <a:rPr lang="en-US" altLang="zh-CN" dirty="0" err="1"/>
              <a:t>Batra</a:t>
            </a:r>
            <a:r>
              <a:rPr lang="en-US" altLang="zh-CN" dirty="0"/>
              <a:t>. Best of Both Worlds: Transferring Knowledge from Discriminative Learning to a Generative Visual Dialog Model. In </a:t>
            </a:r>
            <a:r>
              <a:rPr lang="en-US" altLang="zh-CN" i="1" dirty="0">
                <a:latin typeface="Book Antiqua" panose="02040602050305030304" pitchFamily="18" charset="0"/>
              </a:rPr>
              <a:t>NIPS 2017</a:t>
            </a:r>
            <a:endParaRPr lang="en-US" altLang="zh-CN" dirty="0"/>
          </a:p>
          <a:p>
            <a:r>
              <a:rPr lang="en-US" altLang="zh-CN" dirty="0"/>
              <a:t>[2] Q. Wu, P. Wang, C. Shen, I. Reid, and A. </a:t>
            </a:r>
            <a:r>
              <a:rPr lang="en-US" altLang="zh-CN" dirty="0" err="1"/>
              <a:t>Hengel</a:t>
            </a:r>
            <a:r>
              <a:rPr lang="en-US" altLang="zh-CN" dirty="0"/>
              <a:t>. Are You Talking to Me? Reasoned Visual Dialog Generation through Adversarial Learning. In </a:t>
            </a:r>
            <a:r>
              <a:rPr lang="en-US" altLang="zh-CN" i="1" dirty="0">
                <a:latin typeface="Book Antiqua" panose="02040602050305030304" pitchFamily="18" charset="0"/>
              </a:rPr>
              <a:t>CVPR 2018</a:t>
            </a:r>
            <a:r>
              <a:rPr lang="en-US" altLang="zh-CN" dirty="0">
                <a:latin typeface="+mn-ea"/>
              </a:rPr>
              <a:t>.</a:t>
            </a:r>
            <a:r>
              <a:rPr lang="en-US" altLang="zh-CN" dirty="0"/>
              <a:t>   </a:t>
            </a:r>
            <a:endParaRPr lang="zh-CN" altLang="en-US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83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Ablative Results on VisDial1.0val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554916"/>
              </p:ext>
            </p:extLst>
          </p:nvPr>
        </p:nvGraphicFramePr>
        <p:xfrm>
          <a:off x="1850574" y="2038800"/>
          <a:ext cx="8423495" cy="288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8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174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w/o sigmoid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79.12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1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Block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48.66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78.93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r>
                        <a:rPr lang="en-US" dirty="0"/>
                        <a:t>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6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Block 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743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/>
                        </a:rPr>
                        <a:t>Block 1,2,3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79.60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23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on VisDial1.0test-std</a:t>
            </a:r>
            <a:endParaRPr lang="zh-CN" alt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3" y="2150269"/>
            <a:ext cx="9067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7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168" y="3775299"/>
            <a:ext cx="11396831" cy="2012315"/>
          </a:xfrm>
        </p:spPr>
        <p:txBody>
          <a:bodyPr/>
          <a:lstStyle/>
          <a:p>
            <a:r>
              <a:rPr lang="en-US" altLang="zh-CN" dirty="0"/>
              <a:t>Q : 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5" y="1310924"/>
            <a:ext cx="3636028" cy="2352056"/>
          </a:xfrm>
        </p:spPr>
      </p:pic>
      <p:grpSp>
        <p:nvGrpSpPr>
          <p:cNvPr id="17" name="组合 16"/>
          <p:cNvGrpSpPr/>
          <p:nvPr/>
        </p:nvGrpSpPr>
        <p:grpSpPr>
          <a:xfrm>
            <a:off x="1785769" y="4200861"/>
            <a:ext cx="10043160" cy="494852"/>
            <a:chOff x="1785769" y="4200861"/>
            <a:chExt cx="10043160" cy="494852"/>
          </a:xfrm>
        </p:grpSpPr>
        <p:sp>
          <p:nvSpPr>
            <p:cNvPr id="7" name="矩形 6"/>
            <p:cNvSpPr/>
            <p:nvPr/>
          </p:nvSpPr>
          <p:spPr>
            <a:xfrm>
              <a:off x="17857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Are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7763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they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78220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in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8804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79388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parking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679972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lot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055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or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881140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on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81724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82308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road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78576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0.174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277636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0.165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78220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0.161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78804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0.168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9388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0.205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79972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0.069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80556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0.025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881140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0.012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981724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0.002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082308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0.001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354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Are </a:t>
            </a:r>
            <a:r>
              <a:rPr lang="en-US" altLang="zh-CN" b="1" dirty="0"/>
              <a:t>they</a:t>
            </a:r>
            <a:r>
              <a:rPr lang="en-US" altLang="zh-CN" dirty="0"/>
              <a:t> in a parking lot or on a road?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Caption : Trailer tractor truck in parking lot with natural greenery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Round 1: Does it look like the truck is picking up or delivering? It's just sitting in a parking lot</a:t>
            </a:r>
          </a:p>
          <a:p>
            <a:r>
              <a:rPr lang="en-US" altLang="zh-CN" sz="1800" dirty="0"/>
              <a:t>Round 2: What color is the truck? The truck is orange, black, and white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Round 3: Is the driver of the truck nearby? I can't see anyone in the picture</a:t>
            </a:r>
          </a:p>
          <a:p>
            <a:r>
              <a:rPr lang="en-US" altLang="zh-CN" sz="1800" dirty="0"/>
              <a:t>Round 4: Is the picture in color? Yes, the picture is in color</a:t>
            </a:r>
          </a:p>
          <a:p>
            <a:r>
              <a:rPr lang="en-US" altLang="zh-CN" sz="1800" dirty="0"/>
              <a:t>Round 5: Is there a time stamp on the photo? No</a:t>
            </a:r>
          </a:p>
          <a:p>
            <a:r>
              <a:rPr lang="en-US" altLang="zh-CN" sz="1800" dirty="0"/>
              <a:t>Round 6: Can you tell about what time of day it is? It is maybe early morning</a:t>
            </a:r>
          </a:p>
          <a:p>
            <a:r>
              <a:rPr lang="en-US" altLang="zh-CN" sz="1800" dirty="0"/>
              <a:t>Round 7: Are they parked near a store? No</a:t>
            </a:r>
          </a:p>
          <a:p>
            <a:r>
              <a:rPr lang="en-US" altLang="zh-CN" sz="1800" dirty="0"/>
              <a:t>Round 8: Are there any tree's or grass? Yes, there are trees</a:t>
            </a:r>
          </a:p>
          <a:p>
            <a:r>
              <a:rPr lang="en-US" altLang="zh-CN" sz="1800" dirty="0"/>
              <a:t>Round 9: Are there any animals around? No</a:t>
            </a:r>
          </a:p>
          <a:p>
            <a:r>
              <a:rPr lang="en-US" altLang="zh-CN" sz="1800" b="1" dirty="0"/>
              <a:t>GT : In a parking lot </a:t>
            </a:r>
            <a:r>
              <a:rPr lang="en-US" altLang="zh-CN" sz="1800" dirty="0"/>
              <a:t>		</a:t>
            </a:r>
            <a:r>
              <a:rPr lang="en-US" altLang="zh-CN" sz="1800" b="1" dirty="0"/>
              <a:t>Prediction : In a parking lot</a:t>
            </a:r>
            <a:endParaRPr lang="zh-CN" altLang="en-US" sz="1800" b="1" dirty="0"/>
          </a:p>
        </p:txBody>
      </p:sp>
      <p:sp>
        <p:nvSpPr>
          <p:cNvPr id="5" name="矩形 4"/>
          <p:cNvSpPr/>
          <p:nvPr/>
        </p:nvSpPr>
        <p:spPr>
          <a:xfrm>
            <a:off x="10347960" y="182562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0.352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47960" y="219456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0.400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347960" y="256349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0.309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347960" y="293243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0.610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10347960" y="330136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0.221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347960" y="367030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0.151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347960" y="403923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0.335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347960" y="440817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0.126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347960" y="477710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0.202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0347960" y="514604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0.070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385222" y="1321158"/>
            <a:ext cx="16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(Round 10)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81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VQA</a:t>
            </a:r>
            <a:r>
              <a:rPr lang="da-DK" altLang="zh-CN" dirty="0">
                <a:sym typeface="Wingdings" panose="05000000000000000000" pitchFamily="2" charset="2"/>
              </a:rPr>
              <a:t>Visual Dialog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48" y="1944391"/>
            <a:ext cx="2889614" cy="1922661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48" y="4100197"/>
            <a:ext cx="2927266" cy="209321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954358" y="1944391"/>
            <a:ext cx="4561243" cy="4101407"/>
            <a:chOff x="6320458" y="1934535"/>
            <a:chExt cx="4184385" cy="3627169"/>
          </a:xfrm>
        </p:grpSpPr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458" y="1934535"/>
              <a:ext cx="2671782" cy="235269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478102" y="3005994"/>
              <a:ext cx="457200" cy="209774"/>
            </a:xfrm>
            <a:prstGeom prst="rect">
              <a:avLst/>
            </a:prstGeom>
            <a:solidFill>
              <a:schemeClr val="accent2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形标注 7"/>
            <p:cNvSpPr/>
            <p:nvPr/>
          </p:nvSpPr>
          <p:spPr>
            <a:xfrm>
              <a:off x="8358693" y="2379843"/>
              <a:ext cx="2146150" cy="515599"/>
            </a:xfrm>
            <a:prstGeom prst="wedgeEllipseCallout">
              <a:avLst>
                <a:gd name="adj1" fmla="val -63885"/>
                <a:gd name="adj2" fmla="val 65630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Co-reference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6605195" y="3259567"/>
              <a:ext cx="2404334" cy="2689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形标注 9"/>
            <p:cNvSpPr/>
            <p:nvPr/>
          </p:nvSpPr>
          <p:spPr>
            <a:xfrm>
              <a:off x="7013986" y="4426772"/>
              <a:ext cx="2038574" cy="1134932"/>
            </a:xfrm>
            <a:prstGeom prst="wedgeEllipseCallout">
              <a:avLst>
                <a:gd name="adj1" fmla="val 44339"/>
                <a:gd name="adj2" fmla="val -125178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Longer free-form answers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30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Are they in a parking lot or on a road?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b="1" dirty="0"/>
              <a:t>GT : </a:t>
            </a:r>
          </a:p>
          <a:p>
            <a:r>
              <a:rPr lang="en-US" altLang="zh-CN" b="1" dirty="0"/>
              <a:t>In a parking lot </a:t>
            </a:r>
            <a:r>
              <a:rPr lang="en-US" altLang="zh-CN" dirty="0"/>
              <a:t>	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Prediction : </a:t>
            </a:r>
          </a:p>
          <a:p>
            <a:r>
              <a:rPr lang="en-US" altLang="zh-CN" b="1" dirty="0"/>
              <a:t>In a parking lot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5" name="图片占位符 4" descr="屏幕剪辑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8" r="92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48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168" y="3775299"/>
            <a:ext cx="11396831" cy="2012315"/>
          </a:xfrm>
        </p:spPr>
        <p:txBody>
          <a:bodyPr/>
          <a:lstStyle/>
          <a:p>
            <a:r>
              <a:rPr lang="en-US" altLang="zh-CN" dirty="0"/>
              <a:t>Q : 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232672" y="4286604"/>
            <a:ext cx="4008120" cy="989704"/>
            <a:chOff x="1785769" y="4200861"/>
            <a:chExt cx="4008120" cy="989704"/>
          </a:xfrm>
        </p:grpSpPr>
        <p:sp>
          <p:nvSpPr>
            <p:cNvPr id="7" name="矩形 6"/>
            <p:cNvSpPr/>
            <p:nvPr/>
          </p:nvSpPr>
          <p:spPr>
            <a:xfrm>
              <a:off x="17857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What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7763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color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78220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are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8804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the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78576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0.127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77636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0.124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78220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0.117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78804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0.109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35" y="483285"/>
            <a:ext cx="4421393" cy="3555893"/>
          </a:xfrm>
        </p:spPr>
      </p:pic>
      <p:sp>
        <p:nvSpPr>
          <p:cNvPr id="29" name="矩形 28"/>
          <p:cNvSpPr/>
          <p:nvPr/>
        </p:nvSpPr>
        <p:spPr>
          <a:xfrm>
            <a:off x="7240792" y="4286604"/>
            <a:ext cx="1005840" cy="4948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bowls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240792" y="4781456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0.211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05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What color are the bowls?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Caption : Plates and bowls of food are sitting on top of a table</a:t>
            </a:r>
          </a:p>
          <a:p>
            <a:r>
              <a:rPr lang="en-US" altLang="zh-CN" sz="2000" dirty="0"/>
              <a:t>Round 1: What kind of food? Looks like fried chicken and some rice and sauce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Round 2: What color are the plates? They are orange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b="1" dirty="0"/>
              <a:t>GT :  Also orange	Prediction: Also orange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10347960" y="182562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0.041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47960" y="219456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0.149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347960" y="256349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0.372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585924" y="1281890"/>
            <a:ext cx="16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(Round 3)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7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What color are the bowls?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b="1" dirty="0"/>
          </a:p>
          <a:p>
            <a:r>
              <a:rPr lang="en-US" altLang="zh-CN" b="1" dirty="0"/>
              <a:t>GT :  </a:t>
            </a:r>
          </a:p>
          <a:p>
            <a:r>
              <a:rPr lang="en-US" altLang="zh-CN" b="1" dirty="0"/>
              <a:t>Also orange</a:t>
            </a:r>
          </a:p>
          <a:p>
            <a:endParaRPr lang="en-US" altLang="zh-CN" b="1" dirty="0"/>
          </a:p>
          <a:p>
            <a:r>
              <a:rPr lang="en-US" altLang="zh-CN" b="1" dirty="0"/>
              <a:t>	</a:t>
            </a:r>
          </a:p>
          <a:p>
            <a:r>
              <a:rPr lang="en-US" altLang="zh-CN" b="1" dirty="0"/>
              <a:t>Prediction:</a:t>
            </a:r>
          </a:p>
          <a:p>
            <a:r>
              <a:rPr lang="en-US" altLang="zh-CN" b="1" dirty="0"/>
              <a:t>Also orange</a:t>
            </a:r>
          </a:p>
          <a:p>
            <a:endParaRPr lang="zh-CN" altLang="en-US" dirty="0"/>
          </a:p>
        </p:txBody>
      </p:sp>
      <p:pic>
        <p:nvPicPr>
          <p:cNvPr id="5" name="图片占位符 4" descr="屏幕剪辑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919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168" y="3775299"/>
            <a:ext cx="11396831" cy="2012315"/>
          </a:xfrm>
        </p:spPr>
        <p:txBody>
          <a:bodyPr/>
          <a:lstStyle/>
          <a:p>
            <a:r>
              <a:rPr lang="en-US" altLang="zh-CN" dirty="0"/>
              <a:t>Q : 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232672" y="4286604"/>
            <a:ext cx="4008120" cy="989704"/>
            <a:chOff x="1785769" y="4200861"/>
            <a:chExt cx="4008120" cy="989704"/>
          </a:xfrm>
        </p:grpSpPr>
        <p:sp>
          <p:nvSpPr>
            <p:cNvPr id="7" name="矩形 6"/>
            <p:cNvSpPr/>
            <p:nvPr/>
          </p:nvSpPr>
          <p:spPr>
            <a:xfrm>
              <a:off x="17857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Are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7763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there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78220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any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8804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people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78576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0.137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77636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0.133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78220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0.131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78804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0.132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272" y="492508"/>
            <a:ext cx="4421393" cy="355589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005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Are there any people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Caption : Plates and bowls of food are sitting on top of a table</a:t>
            </a:r>
          </a:p>
          <a:p>
            <a:r>
              <a:rPr lang="en-US" altLang="zh-CN" sz="1800" dirty="0"/>
              <a:t>Round 1: What kind of food? Looks like fried chicken and some rice and sauce</a:t>
            </a:r>
          </a:p>
          <a:p>
            <a:r>
              <a:rPr lang="en-US" altLang="zh-CN" sz="1800" dirty="0"/>
              <a:t>Round 2: What color are the plates? They are orange</a:t>
            </a:r>
          </a:p>
          <a:p>
            <a:r>
              <a:rPr lang="en-US" altLang="zh-CN" sz="1800" dirty="0"/>
              <a:t>Round 3: What color are the bowls? Also orange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Round 4: Are there any drinks? No drinks are visible</a:t>
            </a:r>
          </a:p>
          <a:p>
            <a:endParaRPr lang="en-US" altLang="zh-CN" sz="1800" dirty="0"/>
          </a:p>
          <a:p>
            <a:r>
              <a:rPr lang="en-US" altLang="zh-CN" sz="1800" b="1" dirty="0"/>
              <a:t>GT :  No people are visible	Prediction: No people in the picture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10347960" y="182562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0.040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47960" y="219456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0.061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347960" y="256349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0.149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347960" y="293243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0.102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10347960" y="330136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0.421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772500" y="1321356"/>
            <a:ext cx="16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(Round 5)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66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Are there any people</a:t>
            </a:r>
            <a:r>
              <a:rPr lang="zh-CN" altLang="en-US" dirty="0"/>
              <a:t>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b="1" dirty="0"/>
          </a:p>
          <a:p>
            <a:r>
              <a:rPr lang="en-US" altLang="zh-CN" b="1" dirty="0"/>
              <a:t>GT :  </a:t>
            </a:r>
          </a:p>
          <a:p>
            <a:r>
              <a:rPr lang="en-US" altLang="zh-CN" b="1" dirty="0"/>
              <a:t>No people are visible</a:t>
            </a:r>
          </a:p>
          <a:p>
            <a:r>
              <a:rPr lang="en-US" altLang="zh-CN" b="1" dirty="0"/>
              <a:t>	</a:t>
            </a:r>
          </a:p>
          <a:p>
            <a:r>
              <a:rPr lang="en-US" altLang="zh-CN" b="1" dirty="0"/>
              <a:t>Prediction:</a:t>
            </a:r>
          </a:p>
          <a:p>
            <a:r>
              <a:rPr lang="en-US" altLang="zh-CN" b="1" dirty="0"/>
              <a:t>No people in the picture</a:t>
            </a:r>
          </a:p>
          <a:p>
            <a:endParaRPr lang="zh-CN" altLang="en-US" dirty="0"/>
          </a:p>
        </p:txBody>
      </p:sp>
      <p:pic>
        <p:nvPicPr>
          <p:cNvPr id="5" name="图片占位符 4" descr="屏幕剪辑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0" b="10380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4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168" y="3775299"/>
            <a:ext cx="11396831" cy="2012315"/>
          </a:xfrm>
        </p:spPr>
        <p:txBody>
          <a:bodyPr/>
          <a:lstStyle/>
          <a:p>
            <a:r>
              <a:rPr lang="en-US" altLang="zh-CN" dirty="0"/>
              <a:t>Q : 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72" y="497933"/>
            <a:ext cx="4484238" cy="3363179"/>
          </a:xfrm>
        </p:spPr>
      </p:pic>
      <p:grpSp>
        <p:nvGrpSpPr>
          <p:cNvPr id="11" name="组合 10"/>
          <p:cNvGrpSpPr/>
          <p:nvPr/>
        </p:nvGrpSpPr>
        <p:grpSpPr>
          <a:xfrm>
            <a:off x="2441688" y="4247335"/>
            <a:ext cx="7025640" cy="989704"/>
            <a:chOff x="3232672" y="4286604"/>
            <a:chExt cx="7025640" cy="989704"/>
          </a:xfrm>
        </p:grpSpPr>
        <p:sp>
          <p:nvSpPr>
            <p:cNvPr id="7" name="矩形 6"/>
            <p:cNvSpPr/>
            <p:nvPr/>
          </p:nvSpPr>
          <p:spPr>
            <a:xfrm>
              <a:off x="323267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Can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2327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you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22911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see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623495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the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323267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0.078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22327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0.079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522911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0.090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623495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0.110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24079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type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24079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0.124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824663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of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824663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0.101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925247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pizza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25247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0.067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915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Can you see the type of pizza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Caption : 6 people are sitting around a table with 2 pizzas and drinks</a:t>
            </a:r>
          </a:p>
          <a:p>
            <a:r>
              <a:rPr lang="en-US" altLang="zh-CN" sz="1800" dirty="0"/>
              <a:t>Round 1: Is this in a public setting? Yes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b="1" dirty="0"/>
              <a:t>GT :  Appears to be cheese and a deep dish	Prediction: It looks like pizza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10347960" y="182562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0.204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47960" y="219456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0.113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741546" y="1321356"/>
            <a:ext cx="16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(Round 2)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265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Can you see the type of pizza</a:t>
            </a:r>
            <a:r>
              <a:rPr lang="zh-CN" altLang="en-US" dirty="0"/>
              <a:t>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b="1" dirty="0"/>
          </a:p>
          <a:p>
            <a:r>
              <a:rPr lang="en-US" altLang="zh-CN" b="1" dirty="0"/>
              <a:t>GT :  </a:t>
            </a:r>
          </a:p>
          <a:p>
            <a:r>
              <a:rPr lang="en-US" altLang="zh-CN" b="1" dirty="0"/>
              <a:t>Appears to be cheese and a deep dish </a:t>
            </a:r>
          </a:p>
          <a:p>
            <a:endParaRPr lang="en-US" altLang="zh-CN" b="1" dirty="0"/>
          </a:p>
          <a:p>
            <a:r>
              <a:rPr lang="en-US" altLang="zh-CN" b="1" dirty="0"/>
              <a:t>	</a:t>
            </a:r>
          </a:p>
          <a:p>
            <a:endParaRPr lang="en-US" altLang="zh-CN" b="1" dirty="0"/>
          </a:p>
          <a:p>
            <a:r>
              <a:rPr lang="en-US" altLang="zh-CN" b="1" dirty="0"/>
              <a:t>Prediction:</a:t>
            </a:r>
          </a:p>
          <a:p>
            <a:r>
              <a:rPr lang="en-US" altLang="zh-CN" b="1" dirty="0"/>
              <a:t>It looks like pizza</a:t>
            </a:r>
          </a:p>
          <a:p>
            <a:endParaRPr lang="zh-CN" altLang="en-US" dirty="0"/>
          </a:p>
        </p:txBody>
      </p:sp>
      <p:pic>
        <p:nvPicPr>
          <p:cNvPr id="5" name="图片占位符 4" descr="屏幕剪辑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r="2672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5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VisDial</a:t>
            </a:r>
            <a:r>
              <a:rPr lang="en-US" altLang="zh-CN" dirty="0"/>
              <a:t> Dataset v1.0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Training set : </a:t>
            </a:r>
          </a:p>
          <a:p>
            <a:r>
              <a:rPr lang="en-US" altLang="zh-CN" dirty="0"/>
              <a:t>1,23,287 images from COCO</a:t>
            </a:r>
          </a:p>
          <a:p>
            <a:r>
              <a:rPr lang="en-US" altLang="zh-CN" dirty="0"/>
              <a:t>1 dialog / image</a:t>
            </a:r>
          </a:p>
          <a:p>
            <a:r>
              <a:rPr lang="en-US" altLang="zh-CN" dirty="0"/>
              <a:t>10 rounds of question-answers / dialog</a:t>
            </a:r>
          </a:p>
          <a:p>
            <a:pPr marL="0" indent="0">
              <a:buNone/>
            </a:pPr>
            <a:r>
              <a:rPr lang="en-US" altLang="zh-CN" b="1" dirty="0"/>
              <a:t>Validation set :</a:t>
            </a:r>
          </a:p>
          <a:p>
            <a:r>
              <a:rPr lang="en-US" altLang="zh-CN" dirty="0"/>
              <a:t>2,000 images from Flickr</a:t>
            </a:r>
          </a:p>
          <a:p>
            <a:r>
              <a:rPr lang="en-US" altLang="zh-CN" dirty="0"/>
              <a:t>1 dialog / image</a:t>
            </a:r>
          </a:p>
          <a:p>
            <a:r>
              <a:rPr lang="en-US" altLang="zh-CN" dirty="0"/>
              <a:t>10 rounds of question-answers / dialog</a:t>
            </a:r>
          </a:p>
          <a:p>
            <a:pPr marL="0" indent="0">
              <a:buNone/>
            </a:pPr>
            <a:r>
              <a:rPr lang="en-US" altLang="zh-CN" b="1" dirty="0"/>
              <a:t>Test set : </a:t>
            </a:r>
          </a:p>
          <a:p>
            <a:r>
              <a:rPr lang="en-US" altLang="zh-CN" dirty="0"/>
              <a:t> 8,000 images from Flickr</a:t>
            </a:r>
          </a:p>
          <a:p>
            <a:r>
              <a:rPr lang="en-US" altLang="zh-CN" dirty="0"/>
              <a:t> given ‘n’ rounds / dialog (‘n’ anywhere in 1 to 10) </a:t>
            </a:r>
          </a:p>
          <a:p>
            <a:r>
              <a:rPr lang="en-US" altLang="zh-CN" dirty="0"/>
              <a:t> 1 follow-up question + 100 candidate answers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08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Protocol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Evaluate individual responses independently at each round (t = 1, 2, …, 10) in a retrieval or multiple-choice setup</a:t>
            </a:r>
          </a:p>
          <a:p>
            <a:r>
              <a:rPr lang="en-US" altLang="zh-CN" sz="2400" dirty="0"/>
              <a:t>The model is evaluated on retrieval metrics: </a:t>
            </a:r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en-US" altLang="zh-CN" sz="2000" dirty="0"/>
              <a:t>• rank of human response </a:t>
            </a:r>
          </a:p>
          <a:p>
            <a:pPr marL="0" indent="0">
              <a:buNone/>
            </a:pPr>
            <a:r>
              <a:rPr lang="en-US" altLang="zh-CN" sz="2000" dirty="0"/>
              <a:t>     • </a:t>
            </a:r>
            <a:r>
              <a:rPr lang="en-US" altLang="zh-CN" sz="2000" dirty="0" err="1"/>
              <a:t>recall@k</a:t>
            </a:r>
            <a:r>
              <a:rPr lang="en-US" altLang="zh-CN" sz="2000" dirty="0"/>
              <a:t>, i.e. existence of the human 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      •</a:t>
            </a:r>
            <a:r>
              <a:rPr lang="en-US" altLang="zh-CN" sz="2000" dirty="0"/>
              <a:t>response in top-k ranked responses </a:t>
            </a:r>
          </a:p>
          <a:p>
            <a:pPr marL="0" indent="0">
              <a:buNone/>
            </a:pPr>
            <a:r>
              <a:rPr lang="en-US" altLang="zh-CN" sz="2000" dirty="0"/>
              <a:t>     • mean reciprocal rank (MRR) of 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      •</a:t>
            </a:r>
            <a:r>
              <a:rPr lang="en-US" altLang="zh-CN" sz="2000" dirty="0"/>
              <a:t>the human response</a:t>
            </a:r>
          </a:p>
          <a:p>
            <a:pPr marL="0" indent="0">
              <a:buNone/>
            </a:pPr>
            <a:r>
              <a:rPr lang="en-US" altLang="zh-CN" sz="2000" dirty="0"/>
              <a:t>     • </a:t>
            </a:r>
            <a:r>
              <a:rPr lang="en-US" altLang="zh-CN" sz="2000" b="1" dirty="0"/>
              <a:t>NDCG (new)</a:t>
            </a:r>
          </a:p>
          <a:p>
            <a:pPr marL="0" indent="0">
              <a:buNone/>
            </a:pPr>
            <a:r>
              <a:rPr lang="en-US" altLang="zh-CN" sz="2000" dirty="0"/>
              <a:t>•  Candidate Answers: 1 ground-truth, answers to 50 </a:t>
            </a:r>
          </a:p>
          <a:p>
            <a:pPr marL="0" indent="0">
              <a:buNone/>
            </a:pPr>
            <a:r>
              <a:rPr lang="en-US" altLang="zh-CN" sz="2000" dirty="0"/>
              <a:t>    similar questions, 30 most popular answers, 19 </a:t>
            </a:r>
          </a:p>
          <a:p>
            <a:pPr marL="0" indent="0">
              <a:buNone/>
            </a:pPr>
            <a:r>
              <a:rPr lang="en-US" altLang="zh-CN" sz="2000" dirty="0"/>
              <a:t>    random answers. (1+50+30+19=100)</a:t>
            </a:r>
            <a:endParaRPr lang="zh-CN" altLang="en-US" sz="20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48" y="2193902"/>
            <a:ext cx="4866078" cy="374431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74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 1"/>
          <p:cNvSpPr>
            <a:spLocks noGrp="1"/>
          </p:cNvSpPr>
          <p:nvPr>
            <p:ph type="title"/>
          </p:nvPr>
        </p:nvSpPr>
        <p:spPr>
          <a:xfrm>
            <a:off x="4242117" y="5608999"/>
            <a:ext cx="4564283" cy="1019807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latin typeface="Book Antiqua" panose="02040602050305030304" pitchFamily="18" charset="0"/>
              </a:rPr>
              <a:t>Stacked Co-Attention</a:t>
            </a:r>
            <a:endParaRPr lang="zh-CN" altLang="en-US" sz="1800" b="1" dirty="0">
              <a:latin typeface="Book Antiqua" panose="02040602050305030304" pitchFamily="18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193035" y="1484654"/>
            <a:ext cx="10917450" cy="4823774"/>
            <a:chOff x="705790" y="1419341"/>
            <a:chExt cx="10917450" cy="4823774"/>
          </a:xfrm>
        </p:grpSpPr>
        <p:grpSp>
          <p:nvGrpSpPr>
            <p:cNvPr id="103" name="组合 102"/>
            <p:cNvGrpSpPr/>
            <p:nvPr/>
          </p:nvGrpSpPr>
          <p:grpSpPr>
            <a:xfrm>
              <a:off x="9117968" y="2310903"/>
              <a:ext cx="1698137" cy="3093053"/>
              <a:chOff x="9117968" y="2310903"/>
              <a:chExt cx="1698137" cy="3093053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9117968" y="2310903"/>
                <a:ext cx="1698137" cy="309305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9183568" y="2527221"/>
                <a:ext cx="886350" cy="6282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Concat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feature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0211100" y="2527978"/>
                <a:ext cx="369312" cy="6282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0211100" y="4646797"/>
                <a:ext cx="369312" cy="6282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0111278" y="3610766"/>
                <a:ext cx="568956" cy="5309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Dot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直接箭头连接符 63"/>
              <p:cNvCxnSpPr>
                <a:stCxn id="48" idx="3"/>
                <a:endCxn id="50" idx="1"/>
              </p:cNvCxnSpPr>
              <p:nvPr/>
            </p:nvCxnSpPr>
            <p:spPr>
              <a:xfrm>
                <a:off x="10069918" y="2841371"/>
                <a:ext cx="141182" cy="75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50" idx="2"/>
                <a:endCxn id="50" idx="2"/>
              </p:cNvCxnSpPr>
              <p:nvPr/>
            </p:nvCxnSpPr>
            <p:spPr>
              <a:xfrm>
                <a:off x="10395756" y="3156277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>
                <a:stCxn id="50" idx="2"/>
                <a:endCxn id="59" idx="0"/>
              </p:cNvCxnSpPr>
              <p:nvPr/>
            </p:nvCxnSpPr>
            <p:spPr>
              <a:xfrm>
                <a:off x="10395756" y="3156277"/>
                <a:ext cx="0" cy="45448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>
                <a:stCxn id="51" idx="0"/>
                <a:endCxn id="59" idx="2"/>
              </p:cNvCxnSpPr>
              <p:nvPr/>
            </p:nvCxnSpPr>
            <p:spPr>
              <a:xfrm flipV="1">
                <a:off x="10395756" y="4141734"/>
                <a:ext cx="0" cy="50506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圆角矩形 77"/>
            <p:cNvSpPr/>
            <p:nvPr/>
          </p:nvSpPr>
          <p:spPr>
            <a:xfrm>
              <a:off x="3122919" y="1419341"/>
              <a:ext cx="5775445" cy="41735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705790" y="1954914"/>
              <a:ext cx="2232473" cy="3388329"/>
              <a:chOff x="705790" y="1954914"/>
              <a:chExt cx="2232473" cy="3388329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705790" y="1954914"/>
                <a:ext cx="2232473" cy="33883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864803" y="2198497"/>
                <a:ext cx="1868069" cy="1329525"/>
                <a:chOff x="726850" y="2187277"/>
                <a:chExt cx="1868069" cy="1329525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726850" y="2187277"/>
                  <a:ext cx="1868069" cy="4431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Image feature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726851" y="2630452"/>
                  <a:ext cx="1868068" cy="44317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Question feature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726850" y="3073627"/>
                  <a:ext cx="1868068" cy="4431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History feature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856855" y="4718238"/>
                <a:ext cx="1868068" cy="44317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Answer feature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419398" y="2055009"/>
              <a:ext cx="1004157" cy="1553919"/>
              <a:chOff x="3419398" y="2055009"/>
              <a:chExt cx="1004157" cy="1553919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504788" y="2176609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04788" y="2619784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504788" y="306295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3419398" y="2055009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5324838" y="2068787"/>
              <a:ext cx="1004157" cy="1553919"/>
              <a:chOff x="5324838" y="2068787"/>
              <a:chExt cx="1004157" cy="1553919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415530" y="2169763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415530" y="261293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415530" y="3056112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5324838" y="2068787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7264838" y="2075633"/>
              <a:ext cx="1004157" cy="1553919"/>
              <a:chOff x="7264838" y="2075633"/>
              <a:chExt cx="1004157" cy="155391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355530" y="2176609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55530" y="2619784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355530" y="306295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7264838" y="2075633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6613074" y="2641672"/>
              <a:ext cx="409516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8420803" y="2641755"/>
              <a:ext cx="409516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接箭头连接符 27"/>
            <p:cNvCxnSpPr>
              <a:endCxn id="19" idx="1"/>
            </p:cNvCxnSpPr>
            <p:nvPr/>
          </p:nvCxnSpPr>
          <p:spPr>
            <a:xfrm>
              <a:off x="5152264" y="2841288"/>
              <a:ext cx="172574" cy="4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25" idx="2"/>
            </p:cNvCxnSpPr>
            <p:nvPr/>
          </p:nvCxnSpPr>
          <p:spPr>
            <a:xfrm flipV="1">
              <a:off x="6352573" y="2841288"/>
              <a:ext cx="260501" cy="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7037014" y="2852591"/>
              <a:ext cx="22782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8290280" y="2852591"/>
              <a:ext cx="130523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肘形连接符 39"/>
            <p:cNvCxnSpPr>
              <a:endCxn id="25" idx="0"/>
            </p:cNvCxnSpPr>
            <p:nvPr/>
          </p:nvCxnSpPr>
          <p:spPr>
            <a:xfrm flipV="1">
              <a:off x="4544432" y="2641672"/>
              <a:ext cx="2273400" cy="198658"/>
            </a:xfrm>
            <a:prstGeom prst="bentConnector4">
              <a:avLst>
                <a:gd name="adj1" fmla="val 93"/>
                <a:gd name="adj2" fmla="val 494634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肘形连接符 44"/>
            <p:cNvCxnSpPr>
              <a:endCxn id="26" idx="4"/>
            </p:cNvCxnSpPr>
            <p:nvPr/>
          </p:nvCxnSpPr>
          <p:spPr>
            <a:xfrm>
              <a:off x="6459518" y="2848892"/>
              <a:ext cx="2166043" cy="192095"/>
            </a:xfrm>
            <a:prstGeom prst="bentConnector4">
              <a:avLst>
                <a:gd name="adj1" fmla="val 468"/>
                <a:gd name="adj2" fmla="val 458472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5730894" y="4707570"/>
              <a:ext cx="834928" cy="4431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Att</a:t>
              </a:r>
              <a:r>
                <a:rPr lang="en-US" altLang="zh-CN" dirty="0">
                  <a:solidFill>
                    <a:schemeClr val="tx1"/>
                  </a:solidFill>
                </a:rPr>
                <a:t>-A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接箭头连接符 53"/>
            <p:cNvCxnSpPr>
              <a:stCxn id="52" idx="3"/>
              <a:endCxn id="51" idx="1"/>
            </p:cNvCxnSpPr>
            <p:nvPr/>
          </p:nvCxnSpPr>
          <p:spPr>
            <a:xfrm>
              <a:off x="6565822" y="4929158"/>
              <a:ext cx="3645278" cy="317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26" idx="6"/>
              <a:endCxn id="48" idx="1"/>
            </p:cNvCxnSpPr>
            <p:nvPr/>
          </p:nvCxnSpPr>
          <p:spPr>
            <a:xfrm>
              <a:off x="8830319" y="2841371"/>
              <a:ext cx="3532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834681" y="5850489"/>
              <a:ext cx="229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Book Antiqua" panose="02040602050305030304" pitchFamily="18" charset="0"/>
                </a:rPr>
                <a:t>Feature Extraction</a:t>
              </a:r>
              <a:endParaRPr lang="zh-CN" altLang="en-US" b="1" dirty="0">
                <a:latin typeface="Book Antiqua" panose="02040602050305030304" pitchFamily="18" charset="0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>
            <a:xfrm flipV="1">
              <a:off x="2938263" y="2841288"/>
              <a:ext cx="461619" cy="76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 flipV="1">
              <a:off x="2938263" y="4929157"/>
              <a:ext cx="2792631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8798959" y="5873783"/>
              <a:ext cx="282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Book Antiqua" panose="02040602050305030304" pitchFamily="18" charset="0"/>
                </a:rPr>
                <a:t>Discriminative Decoder</a:t>
              </a:r>
              <a:endParaRPr lang="zh-CN" altLang="en-US" b="1" dirty="0">
                <a:latin typeface="Book Antiqua" panose="02040602050305030304" pitchFamily="18" charset="0"/>
              </a:endParaRPr>
            </a:p>
          </p:txBody>
        </p:sp>
      </p:grpSp>
      <p:graphicFrame>
        <p:nvGraphicFramePr>
          <p:cNvPr id="110" name="表格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007405"/>
              </p:ext>
            </p:extLst>
          </p:nvPr>
        </p:nvGraphicFramePr>
        <p:xfrm>
          <a:off x="8798372" y="212906"/>
          <a:ext cx="273821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853">
                  <a:extLst>
                    <a:ext uri="{9D8B030D-6E8A-4147-A177-3AD203B41FA5}">
                      <a16:colId xmlns:a16="http://schemas.microsoft.com/office/drawing/2014/main" val="1098784748"/>
                    </a:ext>
                  </a:extLst>
                </a:gridCol>
                <a:gridCol w="768360">
                  <a:extLst>
                    <a:ext uri="{9D8B030D-6E8A-4147-A177-3AD203B41FA5}">
                      <a16:colId xmlns:a16="http://schemas.microsoft.com/office/drawing/2014/main" val="3815928808"/>
                    </a:ext>
                  </a:extLst>
                </a:gridCol>
              </a:tblGrid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Option Answers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4869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</a:t>
                      </a:r>
                      <a:r>
                        <a:rPr lang="en-US" altLang="zh-CN" baseline="0" dirty="0"/>
                        <a:t>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22960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808405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38116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 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69176"/>
                  </a:ext>
                </a:extLst>
              </a:tr>
            </a:tbl>
          </a:graphicData>
        </a:graphic>
      </p:graphicFrame>
      <p:cxnSp>
        <p:nvCxnSpPr>
          <p:cNvPr id="114" name="曲线连接符 113"/>
          <p:cNvCxnSpPr>
            <a:stCxn id="59" idx="3"/>
          </p:cNvCxnSpPr>
          <p:nvPr/>
        </p:nvCxnSpPr>
        <p:spPr>
          <a:xfrm flipV="1">
            <a:off x="10167479" y="2041707"/>
            <a:ext cx="1149566" cy="189985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10940527" y="3426311"/>
            <a:ext cx="112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Ranking</a:t>
            </a:r>
            <a:endParaRPr lang="zh-CN" altLang="en-US" b="1" dirty="0"/>
          </a:p>
        </p:txBody>
      </p:sp>
      <p:sp>
        <p:nvSpPr>
          <p:cNvPr id="117" name="矩形 116"/>
          <p:cNvSpPr/>
          <p:nvPr/>
        </p:nvSpPr>
        <p:spPr>
          <a:xfrm>
            <a:off x="10868438" y="672353"/>
            <a:ext cx="484094" cy="13984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10868438" y="1054250"/>
            <a:ext cx="319515" cy="1429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10868438" y="1769633"/>
            <a:ext cx="72089" cy="1459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2842951" y="4001853"/>
            <a:ext cx="1253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Att</a:t>
            </a:r>
            <a:r>
              <a:rPr lang="en-US" altLang="zh-CN" sz="1600" b="1" dirty="0"/>
              <a:t> Block 1</a:t>
            </a:r>
            <a:endParaRPr lang="zh-CN" altLang="en-US" sz="1600" b="1" dirty="0"/>
          </a:p>
        </p:txBody>
      </p:sp>
      <p:sp>
        <p:nvSpPr>
          <p:cNvPr id="123" name="文本框 122"/>
          <p:cNvSpPr txBox="1"/>
          <p:nvPr/>
        </p:nvSpPr>
        <p:spPr>
          <a:xfrm>
            <a:off x="4406785" y="4015041"/>
            <a:ext cx="1253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Att</a:t>
            </a:r>
            <a:r>
              <a:rPr lang="en-US" altLang="zh-CN" sz="1600" b="1" dirty="0"/>
              <a:t> Block 2</a:t>
            </a:r>
            <a:endParaRPr lang="zh-CN" altLang="en-US" sz="1600" b="1" dirty="0"/>
          </a:p>
        </p:txBody>
      </p:sp>
      <p:sp>
        <p:nvSpPr>
          <p:cNvPr id="124" name="文本框 123"/>
          <p:cNvSpPr txBox="1"/>
          <p:nvPr/>
        </p:nvSpPr>
        <p:spPr>
          <a:xfrm>
            <a:off x="6524259" y="4004120"/>
            <a:ext cx="1253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Att</a:t>
            </a:r>
            <a:r>
              <a:rPr lang="en-US" altLang="zh-CN" sz="1600" b="1" dirty="0"/>
              <a:t> Block 3</a:t>
            </a:r>
            <a:endParaRPr lang="zh-CN" altLang="en-US" sz="1600" b="1" dirty="0"/>
          </a:p>
        </p:txBody>
      </p:sp>
      <p:sp>
        <p:nvSpPr>
          <p:cNvPr id="71" name="椭圆 70"/>
          <p:cNvSpPr/>
          <p:nvPr/>
        </p:nvSpPr>
        <p:spPr>
          <a:xfrm>
            <a:off x="4217122" y="2690120"/>
            <a:ext cx="409516" cy="39923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+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V="1">
            <a:off x="3925224" y="2909577"/>
            <a:ext cx="299009" cy="4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endCxn id="71" idx="4"/>
          </p:cNvCxnSpPr>
          <p:nvPr/>
        </p:nvCxnSpPr>
        <p:spPr>
          <a:xfrm>
            <a:off x="2696196" y="2905953"/>
            <a:ext cx="1725684" cy="183399"/>
          </a:xfrm>
          <a:prstGeom prst="bentConnector4">
            <a:avLst>
              <a:gd name="adj1" fmla="val 832"/>
              <a:gd name="adj2" fmla="val 49076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标题 1"/>
          <p:cNvSpPr txBox="1">
            <a:spLocks/>
          </p:cNvSpPr>
          <p:nvPr/>
        </p:nvSpPr>
        <p:spPr>
          <a:xfrm>
            <a:off x="377803" y="-43583"/>
            <a:ext cx="773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Our Model</a:t>
            </a: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36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+mn-ea"/>
              </a:rPr>
              <a:t>Image feature </a:t>
            </a:r>
            <a:r>
              <a:rPr lang="zh-CN" altLang="en-US" sz="2400" dirty="0">
                <a:latin typeface="+mn-ea"/>
              </a:rPr>
              <a:t>：</a:t>
            </a:r>
            <a:r>
              <a:rPr lang="en-US" altLang="zh-CN" sz="2400" dirty="0">
                <a:latin typeface="+mn-ea"/>
              </a:rPr>
              <a:t>Bottom-Up Attention Model [Anderson et al.  2018]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6" y="2533426"/>
            <a:ext cx="4529148" cy="293512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214334" y="3328633"/>
            <a:ext cx="742278" cy="1344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7799676" y="2799628"/>
            <a:ext cx="2134189" cy="2402716"/>
            <a:chOff x="4390335" y="4837652"/>
            <a:chExt cx="1098579" cy="1325071"/>
          </a:xfrm>
        </p:grpSpPr>
        <p:sp>
          <p:nvSpPr>
            <p:cNvPr id="6" name="Cube 64"/>
            <p:cNvSpPr/>
            <p:nvPr/>
          </p:nvSpPr>
          <p:spPr>
            <a:xfrm>
              <a:off x="4396714" y="5936569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3"/>
            <p:cNvSpPr/>
            <p:nvPr/>
          </p:nvSpPr>
          <p:spPr>
            <a:xfrm>
              <a:off x="4396714" y="5769588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62"/>
            <p:cNvSpPr/>
            <p:nvPr/>
          </p:nvSpPr>
          <p:spPr>
            <a:xfrm>
              <a:off x="4390335" y="5004633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61"/>
            <p:cNvSpPr/>
            <p:nvPr/>
          </p:nvSpPr>
          <p:spPr>
            <a:xfrm>
              <a:off x="4396714" y="4837652"/>
              <a:ext cx="1092200" cy="226154"/>
            </a:xfrm>
            <a:prstGeom prst="cube">
              <a:avLst>
                <a:gd name="adj" fmla="val 31739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765794" y="3728439"/>
            <a:ext cx="100978" cy="517212"/>
            <a:chOff x="8586280" y="3910339"/>
            <a:chExt cx="100978" cy="517212"/>
          </a:xfrm>
        </p:grpSpPr>
        <p:sp>
          <p:nvSpPr>
            <p:cNvPr id="12" name="椭圆 11"/>
            <p:cNvSpPr/>
            <p:nvPr/>
          </p:nvSpPr>
          <p:spPr>
            <a:xfrm>
              <a:off x="8586281" y="3910339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586280" y="4117358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586280" y="4320336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60120" y="5760720"/>
            <a:ext cx="93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Anderson et al.  2018 : P. Anderson , X. He, C. Buehler, D. </a:t>
            </a:r>
            <a:r>
              <a:rPr lang="en-US" altLang="zh-CN" dirty="0" err="1">
                <a:latin typeface="+mn-ea"/>
              </a:rPr>
              <a:t>Teney</a:t>
            </a:r>
            <a:r>
              <a:rPr lang="en-US" altLang="zh-CN" dirty="0">
                <a:latin typeface="+mn-ea"/>
              </a:rPr>
              <a:t> , M. Johnson, S. Gould, and L. Zhang. Bottom-up and top-down attention for image caption and </a:t>
            </a:r>
            <a:r>
              <a:rPr lang="en-US" altLang="zh-CN" dirty="0" err="1">
                <a:latin typeface="+mn-ea"/>
              </a:rPr>
              <a:t>vqa</a:t>
            </a:r>
            <a:r>
              <a:rPr lang="en-US" altLang="zh-CN" dirty="0">
                <a:latin typeface="+mn-ea"/>
              </a:rPr>
              <a:t>. In </a:t>
            </a:r>
            <a:r>
              <a:rPr lang="en-US" altLang="zh-CN" i="1" dirty="0">
                <a:latin typeface="Book Antiqua" panose="02040602050305030304" pitchFamily="18" charset="0"/>
              </a:rPr>
              <a:t>CVPR 2018</a:t>
            </a:r>
            <a:r>
              <a:rPr lang="en-US" altLang="zh-CN" dirty="0">
                <a:latin typeface="+mn-ea"/>
              </a:rPr>
              <a:t>.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214994" y="3673341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36x2048</a:t>
            </a:r>
            <a:endParaRPr lang="zh-CN" alt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69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Question feature/Answer feature :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452282" y="2652674"/>
            <a:ext cx="5344759" cy="464970"/>
            <a:chOff x="3121510" y="3325027"/>
            <a:chExt cx="5344759" cy="464970"/>
          </a:xfrm>
        </p:grpSpPr>
        <p:sp>
          <p:nvSpPr>
            <p:cNvPr id="7" name="圆角矩形 6"/>
            <p:cNvSpPr/>
            <p:nvPr/>
          </p:nvSpPr>
          <p:spPr>
            <a:xfrm>
              <a:off x="3121510" y="3343555"/>
              <a:ext cx="5344759" cy="4464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00400" y="3325027"/>
              <a:ext cx="5265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Are they in a parking lot or on a road?</a:t>
              </a:r>
              <a:endParaRPr lang="zh-CN" altLang="en-US" sz="2400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608268" y="4256443"/>
            <a:ext cx="4670612" cy="1090107"/>
            <a:chOff x="1667435" y="4165004"/>
            <a:chExt cx="4670612" cy="656216"/>
          </a:xfrm>
        </p:grpSpPr>
        <p:grpSp>
          <p:nvGrpSpPr>
            <p:cNvPr id="6" name="组合 5"/>
            <p:cNvGrpSpPr/>
            <p:nvPr/>
          </p:nvGrpSpPr>
          <p:grpSpPr>
            <a:xfrm>
              <a:off x="1667435" y="4165004"/>
              <a:ext cx="403412" cy="656216"/>
              <a:chOff x="1194099" y="3447826"/>
              <a:chExt cx="403412" cy="656216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194099" y="3447826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194099" y="3775934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734235" y="4165004"/>
              <a:ext cx="403412" cy="656216"/>
              <a:chOff x="1194099" y="3447826"/>
              <a:chExt cx="403412" cy="65621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194099" y="3447826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94099" y="3775934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801035" y="4165004"/>
              <a:ext cx="403412" cy="656216"/>
              <a:chOff x="1194099" y="3447826"/>
              <a:chExt cx="403412" cy="656216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194099" y="3447826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194099" y="3775934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867835" y="4165004"/>
              <a:ext cx="403412" cy="656216"/>
              <a:chOff x="1194099" y="3447826"/>
              <a:chExt cx="403412" cy="656216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194099" y="3447826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94099" y="3775934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934635" y="4165004"/>
              <a:ext cx="403412" cy="656216"/>
              <a:chOff x="1194099" y="3447826"/>
              <a:chExt cx="403412" cy="656216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194099" y="3447826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194099" y="3775934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3" name="直接箭头连接符 22"/>
            <p:cNvCxnSpPr>
              <a:stCxn id="4" idx="3"/>
              <a:endCxn id="11" idx="1"/>
            </p:cNvCxnSpPr>
            <p:nvPr/>
          </p:nvCxnSpPr>
          <p:spPr>
            <a:xfrm>
              <a:off x="2070847" y="4329058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3137647" y="4329058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4204447" y="4329058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5271247" y="4329956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2" idx="1"/>
              <a:endCxn id="5" idx="3"/>
            </p:cNvCxnSpPr>
            <p:nvPr/>
          </p:nvCxnSpPr>
          <p:spPr>
            <a:xfrm flipH="1">
              <a:off x="2070847" y="4657166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>
              <a:off x="3137647" y="4657166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4204447" y="4657166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5271247" y="4657166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下箭头 32"/>
          <p:cNvSpPr/>
          <p:nvPr/>
        </p:nvSpPr>
        <p:spPr>
          <a:xfrm>
            <a:off x="3295426" y="3347067"/>
            <a:ext cx="1296296" cy="5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 rot="16200000">
            <a:off x="6676465" y="3746895"/>
            <a:ext cx="1296296" cy="5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8056270" y="2622012"/>
            <a:ext cx="2121805" cy="2424678"/>
            <a:chOff x="8133452" y="2253019"/>
            <a:chExt cx="2121805" cy="2424678"/>
          </a:xfrm>
        </p:grpSpPr>
        <p:grpSp>
          <p:nvGrpSpPr>
            <p:cNvPr id="36" name="组合 35"/>
            <p:cNvGrpSpPr/>
            <p:nvPr/>
          </p:nvGrpSpPr>
          <p:grpSpPr>
            <a:xfrm>
              <a:off x="8133452" y="2539192"/>
              <a:ext cx="2121803" cy="2138505"/>
              <a:chOff x="4396708" y="4641597"/>
              <a:chExt cx="1092203" cy="117936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7" name="Cube 64"/>
              <p:cNvSpPr/>
              <p:nvPr/>
            </p:nvSpPr>
            <p:spPr>
              <a:xfrm>
                <a:off x="4396709" y="5594805"/>
                <a:ext cx="1092200" cy="226154"/>
              </a:xfrm>
              <a:prstGeom prst="cube">
                <a:avLst>
                  <a:gd name="adj" fmla="val 2837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ube 63"/>
              <p:cNvSpPr/>
              <p:nvPr/>
            </p:nvSpPr>
            <p:spPr>
              <a:xfrm>
                <a:off x="4396708" y="5435368"/>
                <a:ext cx="1092200" cy="226154"/>
              </a:xfrm>
              <a:prstGeom prst="cube">
                <a:avLst>
                  <a:gd name="adj" fmla="val 28370"/>
                </a:avLst>
              </a:prstGeom>
              <a:grpFill/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ube 62"/>
              <p:cNvSpPr/>
              <p:nvPr/>
            </p:nvSpPr>
            <p:spPr>
              <a:xfrm>
                <a:off x="4396710" y="4804130"/>
                <a:ext cx="1092200" cy="226154"/>
              </a:xfrm>
              <a:prstGeom prst="cube">
                <a:avLst>
                  <a:gd name="adj" fmla="val 28370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61"/>
              <p:cNvSpPr/>
              <p:nvPr/>
            </p:nvSpPr>
            <p:spPr>
              <a:xfrm>
                <a:off x="4396712" y="4641597"/>
                <a:ext cx="1092199" cy="226154"/>
              </a:xfrm>
              <a:prstGeom prst="cube">
                <a:avLst>
                  <a:gd name="adj" fmla="val 3173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Cube 61"/>
            <p:cNvSpPr/>
            <p:nvPr/>
          </p:nvSpPr>
          <p:spPr>
            <a:xfrm>
              <a:off x="8133460" y="2253019"/>
              <a:ext cx="2121797" cy="410079"/>
            </a:xfrm>
            <a:prstGeom prst="cube">
              <a:avLst>
                <a:gd name="adj" fmla="val 3173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016190" y="3722891"/>
            <a:ext cx="100978" cy="517212"/>
            <a:chOff x="8586280" y="3910339"/>
            <a:chExt cx="100978" cy="517212"/>
          </a:xfrm>
        </p:grpSpPr>
        <p:sp>
          <p:nvSpPr>
            <p:cNvPr id="44" name="椭圆 43"/>
            <p:cNvSpPr/>
            <p:nvPr/>
          </p:nvSpPr>
          <p:spPr>
            <a:xfrm>
              <a:off x="8586281" y="3910339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8586280" y="4117358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586280" y="4320336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0386914" y="3428315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16x1024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625844" y="4383762"/>
            <a:ext cx="415126" cy="369332"/>
            <a:chOff x="3087863" y="5720342"/>
            <a:chExt cx="415126" cy="369332"/>
          </a:xfrm>
        </p:grpSpPr>
        <p:sp>
          <p:nvSpPr>
            <p:cNvPr id="48" name="文本框 47"/>
            <p:cNvSpPr txBox="1"/>
            <p:nvPr/>
          </p:nvSpPr>
          <p:spPr>
            <a:xfrm>
              <a:off x="3087863" y="5720342"/>
              <a:ext cx="415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1</a:t>
              </a:r>
              <a:endParaRPr lang="zh-CN" altLang="en-US" dirty="0"/>
            </a:p>
          </p:txBody>
        </p:sp>
        <p:cxnSp>
          <p:nvCxnSpPr>
            <p:cNvPr id="49" name="直接箭头连接符 48"/>
            <p:cNvCxnSpPr/>
            <p:nvPr/>
          </p:nvCxnSpPr>
          <p:spPr>
            <a:xfrm>
              <a:off x="3200059" y="5763892"/>
              <a:ext cx="190734" cy="5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614745" y="4898302"/>
            <a:ext cx="396038" cy="369332"/>
            <a:chOff x="1120580" y="4831238"/>
            <a:chExt cx="396038" cy="369332"/>
          </a:xfrm>
        </p:grpSpPr>
        <p:sp>
          <p:nvSpPr>
            <p:cNvPr id="51" name="文本框 50"/>
            <p:cNvSpPr txBox="1"/>
            <p:nvPr/>
          </p:nvSpPr>
          <p:spPr>
            <a:xfrm>
              <a:off x="1120580" y="4831238"/>
              <a:ext cx="39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1</a:t>
              </a:r>
              <a:endParaRPr lang="zh-CN" altLang="en-US" dirty="0"/>
            </a:p>
          </p:txBody>
        </p:sp>
        <p:cxnSp>
          <p:nvCxnSpPr>
            <p:cNvPr id="52" name="直接箭头连接符 51"/>
            <p:cNvCxnSpPr/>
            <p:nvPr/>
          </p:nvCxnSpPr>
          <p:spPr>
            <a:xfrm flipH="1">
              <a:off x="1219590" y="4843646"/>
              <a:ext cx="1980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2836672" y="5722161"/>
            <a:ext cx="2375408" cy="379676"/>
            <a:chOff x="4710079" y="5685189"/>
            <a:chExt cx="2375408" cy="379676"/>
          </a:xfrm>
        </p:grpSpPr>
        <p:sp>
          <p:nvSpPr>
            <p:cNvPr id="54" name="文本框 53"/>
            <p:cNvSpPr txBox="1"/>
            <p:nvPr/>
          </p:nvSpPr>
          <p:spPr>
            <a:xfrm>
              <a:off x="4993025" y="5695533"/>
              <a:ext cx="2092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/     :1x512</a:t>
              </a:r>
              <a:endParaRPr lang="zh-CN" altLang="en-US" dirty="0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710079" y="5685189"/>
              <a:ext cx="415126" cy="369332"/>
              <a:chOff x="1411963" y="4591203"/>
              <a:chExt cx="415126" cy="369332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1411963" y="4591203"/>
                <a:ext cx="4151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h</a:t>
                </a:r>
                <a:r>
                  <a:rPr lang="en-US" altLang="zh-CN" baseline="-25000" dirty="0"/>
                  <a:t>i</a:t>
                </a:r>
                <a:endParaRPr lang="zh-CN" altLang="en-US" dirty="0"/>
              </a:p>
            </p:txBody>
          </p:sp>
          <p:cxnSp>
            <p:nvCxnSpPr>
              <p:cNvPr id="59" name="直接箭头连接符 58"/>
              <p:cNvCxnSpPr/>
              <p:nvPr/>
            </p:nvCxnSpPr>
            <p:spPr>
              <a:xfrm>
                <a:off x="1482315" y="4619489"/>
                <a:ext cx="190734" cy="56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6" name="文本框 55"/>
            <p:cNvSpPr txBox="1"/>
            <p:nvPr/>
          </p:nvSpPr>
          <p:spPr>
            <a:xfrm>
              <a:off x="5160178" y="5685475"/>
              <a:ext cx="39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i</a:t>
              </a:r>
              <a:endParaRPr lang="zh-CN" altLang="en-US" dirty="0"/>
            </a:p>
          </p:txBody>
        </p:sp>
        <p:cxnSp>
          <p:nvCxnSpPr>
            <p:cNvPr id="57" name="直接箭头连接符 56"/>
            <p:cNvCxnSpPr/>
            <p:nvPr/>
          </p:nvCxnSpPr>
          <p:spPr>
            <a:xfrm flipH="1">
              <a:off x="5235538" y="5713475"/>
              <a:ext cx="1980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5870113" y="4364697"/>
            <a:ext cx="479062" cy="369332"/>
            <a:chOff x="3087863" y="5720342"/>
            <a:chExt cx="479062" cy="369332"/>
          </a:xfrm>
        </p:grpSpPr>
        <p:sp>
          <p:nvSpPr>
            <p:cNvPr id="61" name="文本框 60"/>
            <p:cNvSpPr txBox="1"/>
            <p:nvPr/>
          </p:nvSpPr>
          <p:spPr>
            <a:xfrm>
              <a:off x="3087863" y="5720342"/>
              <a:ext cx="47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h</a:t>
              </a:r>
              <a:r>
                <a:rPr lang="en-US" altLang="zh-CN" baseline="-25000" dirty="0" err="1"/>
                <a:t>N</a:t>
              </a:r>
              <a:endParaRPr lang="zh-CN" altLang="en-US" dirty="0"/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3200059" y="5763892"/>
              <a:ext cx="190734" cy="5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文本框 63"/>
          <p:cNvSpPr txBox="1"/>
          <p:nvPr/>
        </p:nvSpPr>
        <p:spPr>
          <a:xfrm>
            <a:off x="5896143" y="4964569"/>
            <a:ext cx="4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</a:t>
            </a:r>
            <a:r>
              <a:rPr lang="en-US" altLang="zh-CN" baseline="-25000" dirty="0" err="1"/>
              <a:t>N</a:t>
            </a:r>
            <a:endParaRPr lang="zh-CN" altLang="en-US" dirty="0"/>
          </a:p>
        </p:txBody>
      </p:sp>
      <p:cxnSp>
        <p:nvCxnSpPr>
          <p:cNvPr id="65" name="直接箭头连接符 64"/>
          <p:cNvCxnSpPr/>
          <p:nvPr/>
        </p:nvCxnSpPr>
        <p:spPr>
          <a:xfrm flipH="1">
            <a:off x="5978164" y="4964569"/>
            <a:ext cx="198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724716" y="5333901"/>
            <a:ext cx="326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Question length : 16 (with PAD)</a:t>
            </a:r>
          </a:p>
          <a:p>
            <a:r>
              <a:rPr lang="en-US" altLang="zh-CN" dirty="0"/>
              <a:t>Answer length : 9 (with PAD)</a:t>
            </a:r>
            <a:endParaRPr lang="zh-CN" alt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08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6464"/>
          </a:xfrm>
        </p:spPr>
        <p:txBody>
          <a:bodyPr/>
          <a:lstStyle/>
          <a:p>
            <a:r>
              <a:rPr lang="en-US" altLang="zh-CN" dirty="0"/>
              <a:t>History feature:</a:t>
            </a:r>
          </a:p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873162" y="2531096"/>
            <a:ext cx="5222838" cy="1470198"/>
            <a:chOff x="1151068" y="2495774"/>
            <a:chExt cx="5222838" cy="1470198"/>
          </a:xfrm>
        </p:grpSpPr>
        <p:sp>
          <p:nvSpPr>
            <p:cNvPr id="5" name="文本框 4"/>
            <p:cNvSpPr txBox="1"/>
            <p:nvPr/>
          </p:nvSpPr>
          <p:spPr>
            <a:xfrm>
              <a:off x="1151068" y="2495774"/>
              <a:ext cx="5222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Is the picture in color? Yes, the picture is in color.</a:t>
              </a:r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51068" y="3046207"/>
              <a:ext cx="5222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Is there a time stamp on the photo? No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51068" y="3577419"/>
              <a:ext cx="5222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Are there any tree's or grass? Yes, there are trees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210235" y="2495774"/>
              <a:ext cx="4885765" cy="36933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210235" y="3046207"/>
              <a:ext cx="4885765" cy="36933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210683" y="3596640"/>
              <a:ext cx="4885765" cy="36933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6255572" y="2531096"/>
            <a:ext cx="1021976" cy="3693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Bi-LSTM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55572" y="3081529"/>
            <a:ext cx="1021976" cy="3693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Bi-LSTM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55572" y="3631962"/>
            <a:ext cx="1021976" cy="3693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Bi-LSTM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484581" y="4755705"/>
            <a:ext cx="3906820" cy="914547"/>
            <a:chOff x="1097280" y="4771841"/>
            <a:chExt cx="3906820" cy="914547"/>
          </a:xfrm>
        </p:grpSpPr>
        <p:grpSp>
          <p:nvGrpSpPr>
            <p:cNvPr id="12" name="组合 11"/>
            <p:cNvGrpSpPr/>
            <p:nvPr/>
          </p:nvGrpSpPr>
          <p:grpSpPr>
            <a:xfrm>
              <a:off x="1097280" y="4778190"/>
              <a:ext cx="2850777" cy="901848"/>
              <a:chOff x="1667435" y="4165004"/>
              <a:chExt cx="4670612" cy="656216"/>
            </a:xfrm>
            <a:solidFill>
              <a:schemeClr val="accent4">
                <a:lumMod val="20000"/>
                <a:lumOff val="80000"/>
              </a:schemeClr>
            </a:solidFill>
          </p:grpSpPr>
          <p:grpSp>
            <p:nvGrpSpPr>
              <p:cNvPr id="13" name="组合 12"/>
              <p:cNvGrpSpPr/>
              <p:nvPr/>
            </p:nvGrpSpPr>
            <p:grpSpPr>
              <a:xfrm>
                <a:off x="1667435" y="4165004"/>
                <a:ext cx="403412" cy="656216"/>
                <a:chOff x="1194099" y="3447826"/>
                <a:chExt cx="403412" cy="656216"/>
              </a:xfrm>
              <a:grpFill/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194099" y="3447826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1194099" y="3775934"/>
                  <a:ext cx="403412" cy="32810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734235" y="4165004"/>
                <a:ext cx="403412" cy="656216"/>
                <a:chOff x="1194099" y="3447826"/>
                <a:chExt cx="403412" cy="656216"/>
              </a:xfrm>
              <a:grpFill/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194099" y="3447826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194099" y="3775934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3801035" y="4165004"/>
                <a:ext cx="403412" cy="656216"/>
                <a:chOff x="1194099" y="3447826"/>
                <a:chExt cx="403412" cy="656216"/>
              </a:xfrm>
              <a:grpFill/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1194099" y="3447826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1194099" y="3775934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4867835" y="4165004"/>
                <a:ext cx="403412" cy="656216"/>
                <a:chOff x="1194099" y="3447826"/>
                <a:chExt cx="403412" cy="656216"/>
              </a:xfrm>
              <a:grpFill/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1194099" y="3447826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1194099" y="3775934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5934635" y="4165004"/>
                <a:ext cx="403412" cy="656216"/>
                <a:chOff x="1194099" y="3447826"/>
                <a:chExt cx="403412" cy="656216"/>
              </a:xfrm>
              <a:grpFill/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1194099" y="3447826"/>
                  <a:ext cx="403412" cy="32810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1194099" y="3775934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8" name="直接箭头连接符 17"/>
              <p:cNvCxnSpPr>
                <a:stCxn id="34" idx="3"/>
                <a:endCxn id="32" idx="1"/>
              </p:cNvCxnSpPr>
              <p:nvPr/>
            </p:nvCxnSpPr>
            <p:spPr>
              <a:xfrm>
                <a:off x="2070847" y="4329058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3137647" y="4329058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4204447" y="4329058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5271247" y="4329956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33" idx="1"/>
                <a:endCxn id="35" idx="3"/>
              </p:cNvCxnSpPr>
              <p:nvPr/>
            </p:nvCxnSpPr>
            <p:spPr>
              <a:xfrm flipH="1">
                <a:off x="2070847" y="4657166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 flipH="1">
                <a:off x="3137647" y="4657166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 flipH="1">
                <a:off x="4204447" y="4657166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flipH="1">
                <a:off x="5271247" y="4657166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矩形 38"/>
            <p:cNvSpPr/>
            <p:nvPr/>
          </p:nvSpPr>
          <p:spPr>
            <a:xfrm>
              <a:off x="4757872" y="4778190"/>
              <a:ext cx="246228" cy="4509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757872" y="5229114"/>
              <a:ext cx="246228" cy="4509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曲线连接符 41"/>
            <p:cNvCxnSpPr>
              <a:stCxn id="26" idx="0"/>
              <a:endCxn id="39" idx="0"/>
            </p:cNvCxnSpPr>
            <p:nvPr/>
          </p:nvCxnSpPr>
          <p:spPr>
            <a:xfrm rot="5400000" flipH="1" flipV="1">
              <a:off x="4352964" y="4250169"/>
              <a:ext cx="12700" cy="1056043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曲线连接符 43"/>
            <p:cNvCxnSpPr>
              <a:stCxn id="35" idx="2"/>
              <a:endCxn id="40" idx="2"/>
            </p:cNvCxnSpPr>
            <p:nvPr/>
          </p:nvCxnSpPr>
          <p:spPr>
            <a:xfrm rot="16200000" flipH="1">
              <a:off x="3050690" y="3849742"/>
              <a:ext cx="12700" cy="3660592"/>
            </a:xfrm>
            <a:prstGeom prst="curvedConnector3">
              <a:avLst>
                <a:gd name="adj1" fmla="val 374822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1" name="直接箭头连接符 50"/>
          <p:cNvCxnSpPr>
            <a:stCxn id="8" idx="3"/>
            <a:endCxn id="36" idx="1"/>
          </p:cNvCxnSpPr>
          <p:nvPr/>
        </p:nvCxnSpPr>
        <p:spPr>
          <a:xfrm>
            <a:off x="5818094" y="2715762"/>
            <a:ext cx="437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5818094" y="3266195"/>
            <a:ext cx="437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5818094" y="3828635"/>
            <a:ext cx="437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椭圆形标注 53"/>
          <p:cNvSpPr/>
          <p:nvPr/>
        </p:nvSpPr>
        <p:spPr>
          <a:xfrm>
            <a:off x="2952975" y="4326646"/>
            <a:ext cx="5056094" cy="1985253"/>
          </a:xfrm>
          <a:prstGeom prst="wedgeEllipseCallout">
            <a:avLst>
              <a:gd name="adj1" fmla="val 25337"/>
              <a:gd name="adj2" fmla="val -6577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7595347" y="2715762"/>
            <a:ext cx="521746" cy="113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8578923" y="2335468"/>
            <a:ext cx="2124488" cy="1784495"/>
            <a:chOff x="4396712" y="4932571"/>
            <a:chExt cx="1093585" cy="98412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9" name="Cube 64"/>
            <p:cNvSpPr/>
            <p:nvPr/>
          </p:nvSpPr>
          <p:spPr>
            <a:xfrm>
              <a:off x="4396712" y="5690546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63"/>
            <p:cNvSpPr/>
            <p:nvPr/>
          </p:nvSpPr>
          <p:spPr>
            <a:xfrm>
              <a:off x="4398097" y="5082856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2"/>
            <p:cNvSpPr/>
            <p:nvPr/>
          </p:nvSpPr>
          <p:spPr>
            <a:xfrm>
              <a:off x="4396712" y="4932571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515462" y="3069695"/>
            <a:ext cx="100978" cy="517212"/>
            <a:chOff x="8586280" y="3910339"/>
            <a:chExt cx="100978" cy="517212"/>
          </a:xfrm>
        </p:grpSpPr>
        <p:sp>
          <p:nvSpPr>
            <p:cNvPr id="58" name="椭圆 57"/>
            <p:cNvSpPr/>
            <p:nvPr/>
          </p:nvSpPr>
          <p:spPr>
            <a:xfrm>
              <a:off x="8586281" y="3910339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8586280" y="4117358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8586280" y="4320336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10981765" y="3069695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nx1024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084452" y="5029950"/>
            <a:ext cx="301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ook Antiqua" panose="02040602050305030304" pitchFamily="18" charset="0"/>
              </a:rPr>
              <a:t>Concatenate the last hidden states in the two paths</a:t>
            </a:r>
            <a:endParaRPr lang="zh-CN" altLang="en-US" dirty="0">
              <a:latin typeface="Book Antiqua" panose="02040602050305030304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3406482" y="4831238"/>
            <a:ext cx="415126" cy="369332"/>
            <a:chOff x="1411963" y="4591203"/>
            <a:chExt cx="415126" cy="369332"/>
          </a:xfrm>
        </p:grpSpPr>
        <p:sp>
          <p:nvSpPr>
            <p:cNvPr id="41" name="文本框 40"/>
            <p:cNvSpPr txBox="1"/>
            <p:nvPr/>
          </p:nvSpPr>
          <p:spPr>
            <a:xfrm>
              <a:off x="1411963" y="4591203"/>
              <a:ext cx="415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1</a:t>
              </a:r>
              <a:endParaRPr lang="zh-CN" altLang="en-US" dirty="0"/>
            </a:p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1482315" y="4619489"/>
              <a:ext cx="190734" cy="5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6036833" y="4843646"/>
            <a:ext cx="419954" cy="369332"/>
            <a:chOff x="1411963" y="4591203"/>
            <a:chExt cx="419954" cy="369332"/>
          </a:xfrm>
        </p:grpSpPr>
        <p:sp>
          <p:nvSpPr>
            <p:cNvPr id="71" name="文本框 70"/>
            <p:cNvSpPr txBox="1"/>
            <p:nvPr/>
          </p:nvSpPr>
          <p:spPr>
            <a:xfrm>
              <a:off x="1411963" y="4591203"/>
              <a:ext cx="419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h</a:t>
              </a:r>
              <a:r>
                <a:rPr lang="en-US" altLang="zh-CN" baseline="-25000" dirty="0" err="1"/>
                <a:t>N</a:t>
              </a:r>
              <a:endParaRPr lang="zh-CN" altLang="en-US" dirty="0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1482315" y="4619489"/>
              <a:ext cx="190734" cy="5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/>
          <p:cNvGrpSpPr/>
          <p:nvPr/>
        </p:nvGrpSpPr>
        <p:grpSpPr>
          <a:xfrm>
            <a:off x="3409145" y="5282162"/>
            <a:ext cx="396038" cy="369332"/>
            <a:chOff x="1120580" y="4831238"/>
            <a:chExt cx="396038" cy="369332"/>
          </a:xfrm>
        </p:grpSpPr>
        <p:sp>
          <p:nvSpPr>
            <p:cNvPr id="74" name="文本框 73"/>
            <p:cNvSpPr txBox="1"/>
            <p:nvPr/>
          </p:nvSpPr>
          <p:spPr>
            <a:xfrm>
              <a:off x="1120580" y="4831238"/>
              <a:ext cx="39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1</a:t>
              </a:r>
              <a:endParaRPr lang="zh-CN" altLang="en-US" dirty="0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H="1">
              <a:off x="1219590" y="4843646"/>
              <a:ext cx="1980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文本框 80"/>
          <p:cNvSpPr txBox="1"/>
          <p:nvPr/>
        </p:nvSpPr>
        <p:spPr>
          <a:xfrm>
            <a:off x="7085487" y="5309038"/>
            <a:ext cx="39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cxnSp>
        <p:nvCxnSpPr>
          <p:cNvPr id="82" name="直接箭头连接符 81"/>
          <p:cNvCxnSpPr/>
          <p:nvPr/>
        </p:nvCxnSpPr>
        <p:spPr>
          <a:xfrm flipH="1">
            <a:off x="7165396" y="5336926"/>
            <a:ext cx="198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>
            <a:off x="7073529" y="4844224"/>
            <a:ext cx="419954" cy="369332"/>
            <a:chOff x="1411963" y="4591203"/>
            <a:chExt cx="419954" cy="369332"/>
          </a:xfrm>
        </p:grpSpPr>
        <p:sp>
          <p:nvSpPr>
            <p:cNvPr id="84" name="文本框 83"/>
            <p:cNvSpPr txBox="1"/>
            <p:nvPr/>
          </p:nvSpPr>
          <p:spPr>
            <a:xfrm>
              <a:off x="1411963" y="4591203"/>
              <a:ext cx="419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h</a:t>
              </a:r>
              <a:r>
                <a:rPr lang="en-US" altLang="zh-CN" baseline="-25000" dirty="0" err="1"/>
                <a:t>N</a:t>
              </a:r>
              <a:endParaRPr lang="zh-CN" altLang="en-US" dirty="0"/>
            </a:p>
          </p:txBody>
        </p:sp>
        <p:cxnSp>
          <p:nvCxnSpPr>
            <p:cNvPr id="85" name="直接箭头连接符 84"/>
            <p:cNvCxnSpPr/>
            <p:nvPr/>
          </p:nvCxnSpPr>
          <p:spPr>
            <a:xfrm>
              <a:off x="1482315" y="4619489"/>
              <a:ext cx="190734" cy="5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文本框 85"/>
          <p:cNvSpPr txBox="1"/>
          <p:nvPr/>
        </p:nvSpPr>
        <p:spPr>
          <a:xfrm>
            <a:off x="6008617" y="5288219"/>
            <a:ext cx="41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</a:t>
            </a:r>
            <a:r>
              <a:rPr lang="en-US" altLang="zh-CN" baseline="-25000" dirty="0" err="1"/>
              <a:t>N</a:t>
            </a:r>
            <a:endParaRPr lang="zh-CN" altLang="en-US" dirty="0"/>
          </a:p>
        </p:txBody>
      </p:sp>
      <p:cxnSp>
        <p:nvCxnSpPr>
          <p:cNvPr id="87" name="直接箭头连接符 86"/>
          <p:cNvCxnSpPr/>
          <p:nvPr/>
        </p:nvCxnSpPr>
        <p:spPr>
          <a:xfrm flipH="1">
            <a:off x="6113234" y="5319272"/>
            <a:ext cx="198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组合 93"/>
          <p:cNvGrpSpPr/>
          <p:nvPr/>
        </p:nvGrpSpPr>
        <p:grpSpPr>
          <a:xfrm>
            <a:off x="4710079" y="5685189"/>
            <a:ext cx="2375408" cy="379676"/>
            <a:chOff x="4710079" y="5685189"/>
            <a:chExt cx="2375408" cy="379676"/>
          </a:xfrm>
        </p:grpSpPr>
        <p:sp>
          <p:nvSpPr>
            <p:cNvPr id="88" name="文本框 87"/>
            <p:cNvSpPr txBox="1"/>
            <p:nvPr/>
          </p:nvSpPr>
          <p:spPr>
            <a:xfrm>
              <a:off x="4993025" y="5695533"/>
              <a:ext cx="2092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/     :1x512</a:t>
              </a:r>
              <a:endParaRPr lang="zh-CN" altLang="en-US" dirty="0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710079" y="5685189"/>
              <a:ext cx="415126" cy="369332"/>
              <a:chOff x="1411963" y="4591203"/>
              <a:chExt cx="415126" cy="369332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1411963" y="4591203"/>
                <a:ext cx="4151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h</a:t>
                </a:r>
                <a:r>
                  <a:rPr lang="en-US" altLang="zh-CN" baseline="-25000" dirty="0"/>
                  <a:t>i</a:t>
                </a:r>
                <a:endParaRPr lang="zh-CN" altLang="en-US" dirty="0"/>
              </a:p>
            </p:txBody>
          </p:sp>
          <p:cxnSp>
            <p:nvCxnSpPr>
              <p:cNvPr id="91" name="直接箭头连接符 90"/>
              <p:cNvCxnSpPr/>
              <p:nvPr/>
            </p:nvCxnSpPr>
            <p:spPr>
              <a:xfrm>
                <a:off x="1482315" y="4619489"/>
                <a:ext cx="190734" cy="56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2" name="文本框 91"/>
            <p:cNvSpPr txBox="1"/>
            <p:nvPr/>
          </p:nvSpPr>
          <p:spPr>
            <a:xfrm>
              <a:off x="5160178" y="5685475"/>
              <a:ext cx="39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i</a:t>
              </a:r>
              <a:endParaRPr lang="zh-CN" altLang="en-US" dirty="0"/>
            </a:p>
          </p:txBody>
        </p:sp>
        <p:cxnSp>
          <p:nvCxnSpPr>
            <p:cNvPr id="93" name="直接箭头连接符 92"/>
            <p:cNvCxnSpPr/>
            <p:nvPr/>
          </p:nvCxnSpPr>
          <p:spPr>
            <a:xfrm flipH="1">
              <a:off x="5235538" y="5713475"/>
              <a:ext cx="1980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文本框 94"/>
          <p:cNvSpPr txBox="1"/>
          <p:nvPr/>
        </p:nvSpPr>
        <p:spPr>
          <a:xfrm>
            <a:off x="8090569" y="5665568"/>
            <a:ext cx="308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Q-A length : 25 (with PAD)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9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Stacked Co-Attention</a:t>
            </a:r>
            <a:endParaRPr lang="zh-CN" altLang="en-US" dirty="0"/>
          </a:p>
        </p:txBody>
      </p:sp>
      <p:grpSp>
        <p:nvGrpSpPr>
          <p:cNvPr id="126" name="组合 125"/>
          <p:cNvGrpSpPr/>
          <p:nvPr/>
        </p:nvGrpSpPr>
        <p:grpSpPr>
          <a:xfrm>
            <a:off x="321827" y="1894170"/>
            <a:ext cx="7520696" cy="4173583"/>
            <a:chOff x="2425508" y="1484654"/>
            <a:chExt cx="7520696" cy="4173583"/>
          </a:xfrm>
        </p:grpSpPr>
        <p:cxnSp>
          <p:nvCxnSpPr>
            <p:cNvPr id="113" name="直接箭头连接符 112"/>
            <p:cNvCxnSpPr/>
            <p:nvPr/>
          </p:nvCxnSpPr>
          <p:spPr>
            <a:xfrm>
              <a:off x="9946204" y="3221590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圆角矩形 68"/>
            <p:cNvSpPr/>
            <p:nvPr/>
          </p:nvSpPr>
          <p:spPr>
            <a:xfrm>
              <a:off x="2611729" y="1484654"/>
              <a:ext cx="5824392" cy="41735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2910721" y="2120322"/>
              <a:ext cx="1012667" cy="1553919"/>
              <a:chOff x="3419398" y="2055009"/>
              <a:chExt cx="1004157" cy="1553919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3504788" y="2176609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3504788" y="2619784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3504788" y="306295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圆角矩形 99"/>
              <p:cNvSpPr/>
              <p:nvPr/>
            </p:nvSpPr>
            <p:spPr>
              <a:xfrm>
                <a:off x="3419398" y="2055009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4832309" y="2134100"/>
              <a:ext cx="1012667" cy="1553919"/>
              <a:chOff x="5324838" y="2068787"/>
              <a:chExt cx="1004157" cy="1553919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5415530" y="2169763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5415530" y="261293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5415530" y="3056112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圆角矩形 95"/>
              <p:cNvSpPr/>
              <p:nvPr/>
            </p:nvSpPr>
            <p:spPr>
              <a:xfrm>
                <a:off x="5324838" y="2068787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6788751" y="2140946"/>
              <a:ext cx="1012667" cy="1553919"/>
              <a:chOff x="7264838" y="2075633"/>
              <a:chExt cx="1004157" cy="1553919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7355530" y="2176609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7355530" y="2619784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7355530" y="306295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圆角矩形 91"/>
              <p:cNvSpPr/>
              <p:nvPr/>
            </p:nvSpPr>
            <p:spPr>
              <a:xfrm>
                <a:off x="7264838" y="2075633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椭圆 73"/>
            <p:cNvSpPr/>
            <p:nvPr/>
          </p:nvSpPr>
          <p:spPr>
            <a:xfrm>
              <a:off x="6131463" y="2706985"/>
              <a:ext cx="412987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7954513" y="2707068"/>
              <a:ext cx="412987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直接箭头连接符 75"/>
            <p:cNvCxnSpPr>
              <a:endCxn id="96" idx="1"/>
            </p:cNvCxnSpPr>
            <p:nvPr/>
          </p:nvCxnSpPr>
          <p:spPr>
            <a:xfrm>
              <a:off x="4658273" y="2906601"/>
              <a:ext cx="174037" cy="4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>
              <a:endCxn id="74" idx="2"/>
            </p:cNvCxnSpPr>
            <p:nvPr/>
          </p:nvCxnSpPr>
          <p:spPr>
            <a:xfrm flipV="1">
              <a:off x="5868755" y="2906601"/>
              <a:ext cx="262709" cy="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>
              <a:off x="6558996" y="2917904"/>
              <a:ext cx="2297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>
              <a:off x="7822884" y="2917904"/>
              <a:ext cx="131629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肘形连接符 79"/>
            <p:cNvCxnSpPr>
              <a:endCxn id="74" idx="0"/>
            </p:cNvCxnSpPr>
            <p:nvPr/>
          </p:nvCxnSpPr>
          <p:spPr>
            <a:xfrm flipV="1">
              <a:off x="4045289" y="2706985"/>
              <a:ext cx="2292667" cy="198658"/>
            </a:xfrm>
            <a:prstGeom prst="bentConnector4">
              <a:avLst>
                <a:gd name="adj1" fmla="val 93"/>
                <a:gd name="adj2" fmla="val 494634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肘形连接符 80"/>
            <p:cNvCxnSpPr>
              <a:endCxn id="75" idx="4"/>
            </p:cNvCxnSpPr>
            <p:nvPr/>
          </p:nvCxnSpPr>
          <p:spPr>
            <a:xfrm>
              <a:off x="5976606" y="2914205"/>
              <a:ext cx="2184400" cy="192095"/>
            </a:xfrm>
            <a:prstGeom prst="bentConnector4">
              <a:avLst>
                <a:gd name="adj1" fmla="val 468"/>
                <a:gd name="adj2" fmla="val 458472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5241807" y="4772883"/>
              <a:ext cx="842004" cy="4431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Att</a:t>
              </a:r>
              <a:r>
                <a:rPr lang="en-US" altLang="zh-CN" dirty="0">
                  <a:solidFill>
                    <a:schemeClr val="tx1"/>
                  </a:solidFill>
                </a:rPr>
                <a:t>-A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直接箭头连接符 82"/>
            <p:cNvCxnSpPr>
              <a:stCxn id="82" idx="3"/>
            </p:cNvCxnSpPr>
            <p:nvPr/>
          </p:nvCxnSpPr>
          <p:spPr>
            <a:xfrm flipV="1">
              <a:off x="6083811" y="4994470"/>
              <a:ext cx="263993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75" idx="6"/>
            </p:cNvCxnSpPr>
            <p:nvPr/>
          </p:nvCxnSpPr>
          <p:spPr>
            <a:xfrm>
              <a:off x="8367500" y="2906684"/>
              <a:ext cx="3562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/>
          </p:nvCxnSpPr>
          <p:spPr>
            <a:xfrm flipV="1">
              <a:off x="2425508" y="2906601"/>
              <a:ext cx="465531" cy="76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/>
            <p:nvPr/>
          </p:nvCxnSpPr>
          <p:spPr>
            <a:xfrm flipV="1">
              <a:off x="2425508" y="4994470"/>
              <a:ext cx="2816299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文本框 117"/>
            <p:cNvSpPr txBox="1"/>
            <p:nvPr/>
          </p:nvSpPr>
          <p:spPr>
            <a:xfrm>
              <a:off x="2842951" y="4001853"/>
              <a:ext cx="125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err="1"/>
                <a:t>Att</a:t>
              </a:r>
              <a:r>
                <a:rPr lang="en-US" altLang="zh-CN" sz="1600" b="1" dirty="0"/>
                <a:t> Block 1</a:t>
              </a:r>
              <a:endParaRPr lang="zh-CN" altLang="en-US" sz="1600" b="1" dirty="0"/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4670568" y="3984702"/>
              <a:ext cx="125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err="1"/>
                <a:t>Att</a:t>
              </a:r>
              <a:r>
                <a:rPr lang="en-US" altLang="zh-CN" sz="1600" b="1" dirty="0"/>
                <a:t> Block 2</a:t>
              </a:r>
              <a:endParaRPr lang="zh-CN" altLang="en-US" sz="1600" b="1" dirty="0"/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6524259" y="4004120"/>
              <a:ext cx="125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err="1"/>
                <a:t>Att</a:t>
              </a:r>
              <a:r>
                <a:rPr lang="en-US" altLang="zh-CN" sz="1600" b="1" dirty="0"/>
                <a:t> Block 3</a:t>
              </a:r>
              <a:endParaRPr lang="zh-CN" altLang="en-US" sz="1600" b="1" dirty="0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4217122" y="2690120"/>
              <a:ext cx="409516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直接箭头连接符 121"/>
            <p:cNvCxnSpPr/>
            <p:nvPr/>
          </p:nvCxnSpPr>
          <p:spPr>
            <a:xfrm flipV="1">
              <a:off x="3925224" y="2909577"/>
              <a:ext cx="299009" cy="46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肘形连接符 122"/>
            <p:cNvCxnSpPr>
              <a:endCxn id="121" idx="4"/>
            </p:cNvCxnSpPr>
            <p:nvPr/>
          </p:nvCxnSpPr>
          <p:spPr>
            <a:xfrm>
              <a:off x="2696196" y="2905953"/>
              <a:ext cx="1725684" cy="183399"/>
            </a:xfrm>
            <a:prstGeom prst="bentConnector4">
              <a:avLst>
                <a:gd name="adj1" fmla="val 832"/>
                <a:gd name="adj2" fmla="val 490762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组合 128"/>
          <p:cNvGrpSpPr/>
          <p:nvPr/>
        </p:nvGrpSpPr>
        <p:grpSpPr>
          <a:xfrm>
            <a:off x="7276850" y="2260394"/>
            <a:ext cx="3970649" cy="1823364"/>
            <a:chOff x="7620332" y="1688192"/>
            <a:chExt cx="3970649" cy="2720681"/>
          </a:xfrm>
        </p:grpSpPr>
        <p:sp>
          <p:nvSpPr>
            <p:cNvPr id="124" name="矩形 123"/>
            <p:cNvSpPr/>
            <p:nvPr/>
          </p:nvSpPr>
          <p:spPr>
            <a:xfrm>
              <a:off x="7620332" y="3419768"/>
              <a:ext cx="437566" cy="359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线形标注 1 126"/>
            <p:cNvSpPr/>
            <p:nvPr/>
          </p:nvSpPr>
          <p:spPr>
            <a:xfrm>
              <a:off x="7972650" y="1688192"/>
              <a:ext cx="3618331" cy="2720681"/>
            </a:xfrm>
            <a:prstGeom prst="borderCallout1">
              <a:avLst>
                <a:gd name="adj1" fmla="val 25465"/>
                <a:gd name="adj2" fmla="val 39"/>
                <a:gd name="adj3" fmla="val 13681"/>
                <a:gd name="adj4" fmla="val -3600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8033256" y="1755872"/>
              <a:ext cx="3472477" cy="2204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Why stacked? Multiple reasoning steps.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 dirty="0" err="1"/>
                <a:t>Q:“what</a:t>
              </a:r>
              <a:r>
                <a:rPr lang="en-US" altLang="zh-CN" b="1" dirty="0"/>
                <a:t> color is A in B?”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 dirty="0"/>
                <a:t>H:  co-reference A &amp; B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b="1" dirty="0"/>
                <a:t>V: re-attention A &amp; B</a:t>
              </a:r>
            </a:p>
          </p:txBody>
        </p:sp>
      </p:grpSp>
      <p:sp>
        <p:nvSpPr>
          <p:cNvPr id="45" name="矩形 53"/>
          <p:cNvSpPr/>
          <p:nvPr/>
        </p:nvSpPr>
        <p:spPr>
          <a:xfrm>
            <a:off x="324360" y="6171542"/>
            <a:ext cx="11543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Zichao</a:t>
            </a:r>
            <a:r>
              <a:rPr lang="en-US" altLang="zh-CN" dirty="0"/>
              <a:t> Yang, </a:t>
            </a:r>
            <a:r>
              <a:rPr lang="en-US" altLang="zh-CN" dirty="0" err="1"/>
              <a:t>Xiaodong</a:t>
            </a:r>
            <a:r>
              <a:rPr lang="en-US" altLang="zh-CN" dirty="0"/>
              <a:t> He, </a:t>
            </a:r>
            <a:r>
              <a:rPr lang="en-US" altLang="zh-CN" dirty="0" err="1"/>
              <a:t>Jianfeng</a:t>
            </a:r>
            <a:r>
              <a:rPr lang="en-US" altLang="zh-CN" dirty="0"/>
              <a:t> Gao, Li Deng, Alex </a:t>
            </a:r>
            <a:r>
              <a:rPr lang="en-US" altLang="zh-CN" dirty="0" err="1"/>
              <a:t>Smola</a:t>
            </a:r>
            <a:r>
              <a:rPr lang="en-US" altLang="zh-CN" dirty="0"/>
              <a:t>. Stacked Attention Networks for Image Question Answering. In </a:t>
            </a:r>
            <a:r>
              <a:rPr lang="en-US" altLang="zh-CN" i="1" dirty="0">
                <a:latin typeface="Book Antiqua" panose="02040602050305030304" pitchFamily="18" charset="0"/>
              </a:rPr>
              <a:t>CVPR 2016</a:t>
            </a:r>
            <a:r>
              <a:rPr lang="en-US" altLang="zh-CN" dirty="0">
                <a:latin typeface="+mn-ea"/>
              </a:rPr>
              <a:t>.</a:t>
            </a:r>
            <a:r>
              <a:rPr lang="en-US" altLang="zh-CN" dirty="0"/>
              <a:t>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312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3487</TotalTime>
  <Words>1751</Words>
  <Application>Microsoft Macintosh PowerPoint</Application>
  <PresentationFormat>Widescreen</PresentationFormat>
  <Paragraphs>478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等线</vt:lpstr>
      <vt:lpstr>等线 Light</vt:lpstr>
      <vt:lpstr>Arial</vt:lpstr>
      <vt:lpstr>Book Antiqua</vt:lpstr>
      <vt:lpstr>Cambria Math</vt:lpstr>
      <vt:lpstr>Mangal</vt:lpstr>
      <vt:lpstr>Wingdings</vt:lpstr>
      <vt:lpstr>Office 主题​​</vt:lpstr>
      <vt:lpstr>Stacked Co-Attention for VisDial1.0</vt:lpstr>
      <vt:lpstr>VQAVisual Dialog</vt:lpstr>
      <vt:lpstr>VisDial Dataset v1.0</vt:lpstr>
      <vt:lpstr>Evaluation Protocol</vt:lpstr>
      <vt:lpstr>Stacked Co-Attention</vt:lpstr>
      <vt:lpstr>Feature Extraction</vt:lpstr>
      <vt:lpstr>Feature Extraction</vt:lpstr>
      <vt:lpstr>Feature Extraction</vt:lpstr>
      <vt:lpstr>Stacked Co-Attention</vt:lpstr>
      <vt:lpstr>Stacked Co-Attention</vt:lpstr>
      <vt:lpstr>PowerPoint Presentation</vt:lpstr>
      <vt:lpstr>Training Loss</vt:lpstr>
      <vt:lpstr>Training Details</vt:lpstr>
      <vt:lpstr>Results on VisDial0.9val</vt:lpstr>
      <vt:lpstr>Results on VisDial1.0val (our implementation)</vt:lpstr>
      <vt:lpstr>Ablative Results on VisDial1.0val</vt:lpstr>
      <vt:lpstr>Results on VisDial1.0test-std</vt:lpstr>
      <vt:lpstr>Q : </vt:lpstr>
      <vt:lpstr>Q : Are they in a parking lot or on a road?</vt:lpstr>
      <vt:lpstr>Q : Are they in a parking lot or on a road?</vt:lpstr>
      <vt:lpstr>Q : </vt:lpstr>
      <vt:lpstr>Q : What color are the bowls?</vt:lpstr>
      <vt:lpstr>Q : What color are the bowls?</vt:lpstr>
      <vt:lpstr>Q : </vt:lpstr>
      <vt:lpstr>Q : Are there any people？</vt:lpstr>
      <vt:lpstr>Q : Are there any people？</vt:lpstr>
      <vt:lpstr>Q : </vt:lpstr>
      <vt:lpstr>Q : Can you see the type of pizza？</vt:lpstr>
      <vt:lpstr>Q : Can you see the type of pizza？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Dialog</dc:title>
  <dc:creator>杨天昊</dc:creator>
  <cp:lastModifiedBy>含望 张</cp:lastModifiedBy>
  <cp:revision>73</cp:revision>
  <dcterms:created xsi:type="dcterms:W3CDTF">2018-09-03T08:01:52Z</dcterms:created>
  <dcterms:modified xsi:type="dcterms:W3CDTF">2019-02-27T01:55:19Z</dcterms:modified>
</cp:coreProperties>
</file>